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79"/>
  </p:notesMasterIdLst>
  <p:handoutMasterIdLst>
    <p:handoutMasterId r:id="rId80"/>
  </p:handoutMasterIdLst>
  <p:sldIdLst>
    <p:sldId id="764" r:id="rId2"/>
    <p:sldId id="1015" r:id="rId3"/>
    <p:sldId id="1020" r:id="rId4"/>
    <p:sldId id="1023" r:id="rId5"/>
    <p:sldId id="1021" r:id="rId6"/>
    <p:sldId id="1024" r:id="rId7"/>
    <p:sldId id="1025" r:id="rId8"/>
    <p:sldId id="1116" r:id="rId9"/>
    <p:sldId id="1016" r:id="rId10"/>
    <p:sldId id="768" r:id="rId11"/>
    <p:sldId id="769" r:id="rId12"/>
    <p:sldId id="785" r:id="rId13"/>
    <p:sldId id="770" r:id="rId14"/>
    <p:sldId id="771" r:id="rId15"/>
    <p:sldId id="1095" r:id="rId16"/>
    <p:sldId id="1096" r:id="rId17"/>
    <p:sldId id="1097" r:id="rId18"/>
    <p:sldId id="1120" r:id="rId19"/>
    <p:sldId id="1118" r:id="rId20"/>
    <p:sldId id="1119" r:id="rId21"/>
    <p:sldId id="1117" r:id="rId22"/>
    <p:sldId id="1098" r:id="rId23"/>
    <p:sldId id="772" r:id="rId24"/>
    <p:sldId id="773" r:id="rId25"/>
    <p:sldId id="1130" r:id="rId26"/>
    <p:sldId id="779" r:id="rId27"/>
    <p:sldId id="774" r:id="rId28"/>
    <p:sldId id="1099" r:id="rId29"/>
    <p:sldId id="1100" r:id="rId30"/>
    <p:sldId id="796" r:id="rId31"/>
    <p:sldId id="1131" r:id="rId32"/>
    <p:sldId id="777" r:id="rId33"/>
    <p:sldId id="795" r:id="rId34"/>
    <p:sldId id="783" r:id="rId35"/>
    <p:sldId id="1101" r:id="rId36"/>
    <p:sldId id="1102" r:id="rId37"/>
    <p:sldId id="1017" r:id="rId38"/>
    <p:sldId id="1076" r:id="rId39"/>
    <p:sldId id="1077" r:id="rId40"/>
    <p:sldId id="1078" r:id="rId41"/>
    <p:sldId id="1079" r:id="rId42"/>
    <p:sldId id="1094" r:id="rId43"/>
    <p:sldId id="1081" r:id="rId44"/>
    <p:sldId id="1083" r:id="rId45"/>
    <p:sldId id="1084" r:id="rId46"/>
    <p:sldId id="1132" r:id="rId47"/>
    <p:sldId id="1074" r:id="rId48"/>
    <p:sldId id="1060" r:id="rId49"/>
    <p:sldId id="1061" r:id="rId50"/>
    <p:sldId id="1062" r:id="rId51"/>
    <p:sldId id="1103" r:id="rId52"/>
    <p:sldId id="1104" r:id="rId53"/>
    <p:sldId id="1063" r:id="rId54"/>
    <p:sldId id="1064" r:id="rId55"/>
    <p:sldId id="1133" r:id="rId56"/>
    <p:sldId id="1134" r:id="rId57"/>
    <p:sldId id="1135" r:id="rId58"/>
    <p:sldId id="1091" r:id="rId59"/>
    <p:sldId id="1092" r:id="rId60"/>
    <p:sldId id="1093" r:id="rId61"/>
    <p:sldId id="1107" r:id="rId62"/>
    <p:sldId id="1108" r:id="rId63"/>
    <p:sldId id="1070" r:id="rId64"/>
    <p:sldId id="1109" r:id="rId65"/>
    <p:sldId id="1121" r:id="rId66"/>
    <p:sldId id="1071" r:id="rId67"/>
    <p:sldId id="1122" r:id="rId68"/>
    <p:sldId id="1123" r:id="rId69"/>
    <p:sldId id="1124" r:id="rId70"/>
    <p:sldId id="1125" r:id="rId71"/>
    <p:sldId id="1126" r:id="rId72"/>
    <p:sldId id="1127" r:id="rId73"/>
    <p:sldId id="1128" r:id="rId74"/>
    <p:sldId id="1129" r:id="rId75"/>
    <p:sldId id="1075" r:id="rId76"/>
    <p:sldId id="737" r:id="rId77"/>
    <p:sldId id="738" r:id="rId78"/>
  </p:sldIdLst>
  <p:sldSz cx="9144000" cy="6858000" type="screen4x3"/>
  <p:notesSz cx="6881813" cy="9296400"/>
  <p:defaultTex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328"/>
    <a:srgbClr val="F6E6EA"/>
    <a:srgbClr val="FAE2F6"/>
    <a:srgbClr val="170981"/>
    <a:srgbClr val="D7FDF9"/>
    <a:srgbClr val="003366"/>
    <a:srgbClr val="FF7C8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4" autoAdjust="0"/>
    <p:restoredTop sz="84817" autoAdjust="0"/>
  </p:normalViewPr>
  <p:slideViewPr>
    <p:cSldViewPr>
      <p:cViewPr varScale="1">
        <p:scale>
          <a:sx n="55" d="100"/>
          <a:sy n="55" d="100"/>
        </p:scale>
        <p:origin x="1480" y="4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8" d="100"/>
          <a:sy n="38" d="100"/>
        </p:scale>
        <p:origin x="-1530" y="-72"/>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1.xml"/><Relationship Id="rId1" Type="http://schemas.openxmlformats.org/officeDocument/2006/relationships/slide" Target="slides/slide10.xml"/><Relationship Id="rId5" Type="http://schemas.openxmlformats.org/officeDocument/2006/relationships/slide" Target="slides/slide48.xml"/><Relationship Id="rId4" Type="http://schemas.openxmlformats.org/officeDocument/2006/relationships/slide" Target="slides/slide26.xml"/></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Book2"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Freq</c:v>
                </c:pt>
              </c:strCache>
            </c:strRef>
          </c:tx>
          <c:spPr>
            <a:solidFill>
              <a:schemeClr val="accent1"/>
            </a:solidFill>
            <a:ln>
              <a:noFill/>
            </a:ln>
            <a:effectLst/>
          </c:spPr>
          <c:invertIfNegative val="0"/>
          <c:cat>
            <c:strRef>
              <c:f>Sheet1!$A$2:$A$4</c:f>
              <c:strCache>
                <c:ptCount val="3"/>
                <c:pt idx="0">
                  <c:v>1-5</c:v>
                </c:pt>
                <c:pt idx="1">
                  <c:v>6-10</c:v>
                </c:pt>
                <c:pt idx="2">
                  <c:v>11-15</c:v>
                </c:pt>
              </c:strCache>
            </c:strRef>
          </c:cat>
          <c:val>
            <c:numRef>
              <c:f>Sheet1!$B$2:$B$4</c:f>
              <c:numCache>
                <c:formatCode>General</c:formatCode>
                <c:ptCount val="3"/>
                <c:pt idx="0">
                  <c:v>7</c:v>
                </c:pt>
                <c:pt idx="1">
                  <c:v>3</c:v>
                </c:pt>
                <c:pt idx="2">
                  <c:v>2</c:v>
                </c:pt>
              </c:numCache>
            </c:numRef>
          </c:val>
          <c:extLst>
            <c:ext xmlns:c16="http://schemas.microsoft.com/office/drawing/2014/chart" uri="{C3380CC4-5D6E-409C-BE32-E72D297353CC}">
              <c16:uniqueId val="{00000000-11AD-4EC9-93A0-D6A2E7069823}"/>
            </c:ext>
          </c:extLst>
        </c:ser>
        <c:dLbls>
          <c:showLegendKey val="0"/>
          <c:showVal val="0"/>
          <c:showCatName val="0"/>
          <c:showSerName val="0"/>
          <c:showPercent val="0"/>
          <c:showBubbleSize val="0"/>
        </c:dLbls>
        <c:gapWidth val="219"/>
        <c:overlap val="-27"/>
        <c:axId val="121870592"/>
        <c:axId val="122007552"/>
      </c:barChart>
      <c:catAx>
        <c:axId val="12187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007552"/>
        <c:crosses val="autoZero"/>
        <c:auto val="1"/>
        <c:lblAlgn val="ctr"/>
        <c:lblOffset val="100"/>
        <c:noMultiLvlLbl val="0"/>
      </c:catAx>
      <c:valAx>
        <c:axId val="122007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870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Car Accidents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Sheet1!$A$2:$A$7</c:f>
              <c:numCache>
                <c:formatCode>General</c:formatCode>
                <c:ptCount val="6"/>
                <c:pt idx="0">
                  <c:v>17</c:v>
                </c:pt>
                <c:pt idx="1">
                  <c:v>21</c:v>
                </c:pt>
                <c:pt idx="2">
                  <c:v>18</c:v>
                </c:pt>
                <c:pt idx="3">
                  <c:v>25</c:v>
                </c:pt>
                <c:pt idx="4">
                  <c:v>20</c:v>
                </c:pt>
                <c:pt idx="5">
                  <c:v>24</c:v>
                </c:pt>
              </c:numCache>
            </c:numRef>
          </c:xVal>
          <c:yVal>
            <c:numRef>
              <c:f>Sheet1!$B$2:$B$7</c:f>
              <c:numCache>
                <c:formatCode>General</c:formatCode>
                <c:ptCount val="6"/>
                <c:pt idx="0">
                  <c:v>6</c:v>
                </c:pt>
                <c:pt idx="1">
                  <c:v>4</c:v>
                </c:pt>
                <c:pt idx="2">
                  <c:v>5</c:v>
                </c:pt>
                <c:pt idx="3">
                  <c:v>2</c:v>
                </c:pt>
                <c:pt idx="4">
                  <c:v>4</c:v>
                </c:pt>
                <c:pt idx="5">
                  <c:v>3</c:v>
                </c:pt>
              </c:numCache>
            </c:numRef>
          </c:yVal>
          <c:smooth val="0"/>
          <c:extLst>
            <c:ext xmlns:c16="http://schemas.microsoft.com/office/drawing/2014/chart" uri="{C3380CC4-5D6E-409C-BE32-E72D297353CC}">
              <c16:uniqueId val="{00000000-BD85-402B-B3EA-45BB3D0AF3CD}"/>
            </c:ext>
          </c:extLst>
        </c:ser>
        <c:dLbls>
          <c:showLegendKey val="0"/>
          <c:showVal val="0"/>
          <c:showCatName val="0"/>
          <c:showSerName val="0"/>
          <c:showPercent val="0"/>
          <c:showBubbleSize val="0"/>
        </c:dLbls>
        <c:axId val="151432576"/>
        <c:axId val="91751552"/>
      </c:scatterChart>
      <c:valAx>
        <c:axId val="151432576"/>
        <c:scaling>
          <c:orientation val="minMax"/>
          <c:max val="25"/>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751552"/>
        <c:crosses val="autoZero"/>
        <c:crossBetween val="midCat"/>
      </c:valAx>
      <c:valAx>
        <c:axId val="91751552"/>
        <c:scaling>
          <c:orientation val="minMax"/>
          <c:max val="6"/>
          <c:min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4325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60.wmf"/><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 Id="rId5" Type="http://schemas.openxmlformats.org/officeDocument/2006/relationships/image" Target="../media/image50.wmf"/><Relationship Id="rId4"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bwMode="auto">
          <a:xfrm>
            <a:off x="0" y="0"/>
            <a:ext cx="2982913"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a:defRPr sz="1200">
                <a:latin typeface="Times New Roman" panose="02020603050405020304" pitchFamily="18" charset="0"/>
              </a:defRPr>
            </a:lvl1pPr>
          </a:lstStyle>
          <a:p>
            <a:pPr>
              <a:defRPr/>
            </a:pPr>
            <a:endParaRPr lang="en-US"/>
          </a:p>
        </p:txBody>
      </p:sp>
      <p:sp>
        <p:nvSpPr>
          <p:cNvPr id="123907" name="Rectangle 3"/>
          <p:cNvSpPr>
            <a:spLocks noGrp="1" noChangeArrowheads="1"/>
          </p:cNvSpPr>
          <p:nvPr>
            <p:ph type="dt" sz="quarter" idx="1"/>
          </p:nvPr>
        </p:nvSpPr>
        <p:spPr bwMode="auto">
          <a:xfrm>
            <a:off x="3898900" y="0"/>
            <a:ext cx="2982913"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a:defRPr sz="1200">
                <a:latin typeface="Times New Roman" panose="02020603050405020304" pitchFamily="18" charset="0"/>
              </a:defRPr>
            </a:lvl1pPr>
          </a:lstStyle>
          <a:p>
            <a:pPr>
              <a:defRPr/>
            </a:pPr>
            <a:endParaRPr lang="en-US"/>
          </a:p>
        </p:txBody>
      </p:sp>
      <p:sp>
        <p:nvSpPr>
          <p:cNvPr id="123908" name="Rectangle 4"/>
          <p:cNvSpPr>
            <a:spLocks noGrp="1" noChangeArrowheads="1"/>
          </p:cNvSpPr>
          <p:nvPr>
            <p:ph type="ftr" sz="quarter" idx="2"/>
          </p:nvPr>
        </p:nvSpPr>
        <p:spPr bwMode="auto">
          <a:xfrm>
            <a:off x="0" y="8831263"/>
            <a:ext cx="2982913"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a:defRPr sz="1200">
                <a:latin typeface="Times New Roman" panose="02020603050405020304" pitchFamily="18" charset="0"/>
              </a:defRPr>
            </a:lvl1pPr>
          </a:lstStyle>
          <a:p>
            <a:pPr>
              <a:defRPr/>
            </a:pPr>
            <a:endParaRPr lang="en-US"/>
          </a:p>
        </p:txBody>
      </p:sp>
      <p:sp>
        <p:nvSpPr>
          <p:cNvPr id="123909" name="Rectangle 5"/>
          <p:cNvSpPr>
            <a:spLocks noGrp="1" noChangeArrowheads="1"/>
          </p:cNvSpPr>
          <p:nvPr>
            <p:ph type="sldNum" sz="quarter" idx="3"/>
          </p:nvPr>
        </p:nvSpPr>
        <p:spPr bwMode="auto">
          <a:xfrm>
            <a:off x="3898900" y="8831263"/>
            <a:ext cx="2982913"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a:defRPr sz="1200">
                <a:latin typeface="Times New Roman" panose="02020603050405020304" pitchFamily="18" charset="0"/>
              </a:defRPr>
            </a:lvl1pPr>
          </a:lstStyle>
          <a:p>
            <a:fld id="{443D8966-D35F-479D-A2BF-470217D0672B}"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82913"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a:defRPr sz="1200">
                <a:latin typeface="Times New Roman" panose="02020603050405020304" pitchFamily="18" charset="0"/>
              </a:defRPr>
            </a:lvl1pPr>
          </a:lstStyle>
          <a:p>
            <a:pPr>
              <a:defRPr/>
            </a:pPr>
            <a:endParaRPr lang="en-US"/>
          </a:p>
        </p:txBody>
      </p:sp>
      <p:sp>
        <p:nvSpPr>
          <p:cNvPr id="13315" name="Rectangle 3"/>
          <p:cNvSpPr>
            <a:spLocks noGrp="1" noChangeArrowheads="1"/>
          </p:cNvSpPr>
          <p:nvPr>
            <p:ph type="dt" idx="1"/>
          </p:nvPr>
        </p:nvSpPr>
        <p:spPr bwMode="auto">
          <a:xfrm>
            <a:off x="3898900" y="0"/>
            <a:ext cx="2982913"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a:defRPr sz="1200">
                <a:latin typeface="Times New Roman" panose="02020603050405020304" pitchFamily="18" charset="0"/>
              </a:defRPr>
            </a:lvl1pPr>
          </a:lstStyle>
          <a:p>
            <a:pPr>
              <a:defRPr/>
            </a:pPr>
            <a:endParaRPr lang="en-US"/>
          </a:p>
        </p:txBody>
      </p:sp>
      <p:sp>
        <p:nvSpPr>
          <p:cNvPr id="75780" name="Rectangle 4"/>
          <p:cNvSpPr>
            <a:spLocks noGrp="1" noRot="1" noChangeAspect="1" noChangeArrowheads="1" noTextEdit="1"/>
          </p:cNvSpPr>
          <p:nvPr>
            <p:ph type="sldImg" idx="2"/>
          </p:nvPr>
        </p:nvSpPr>
        <p:spPr bwMode="auto">
          <a:xfrm>
            <a:off x="1117600" y="696913"/>
            <a:ext cx="4646613"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917575" y="4416425"/>
            <a:ext cx="5046663" cy="41830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Rectangle 6"/>
          <p:cNvSpPr>
            <a:spLocks noGrp="1" noChangeArrowheads="1"/>
          </p:cNvSpPr>
          <p:nvPr>
            <p:ph type="ftr" sz="quarter" idx="4"/>
          </p:nvPr>
        </p:nvSpPr>
        <p:spPr bwMode="auto">
          <a:xfrm>
            <a:off x="0" y="8831263"/>
            <a:ext cx="2982913"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a:defRPr sz="1200">
                <a:latin typeface="Times New Roman" panose="02020603050405020304" pitchFamily="18" charset="0"/>
              </a:defRPr>
            </a:lvl1pPr>
          </a:lstStyle>
          <a:p>
            <a:pPr>
              <a:defRPr/>
            </a:pPr>
            <a:endParaRPr lang="en-US"/>
          </a:p>
        </p:txBody>
      </p:sp>
      <p:sp>
        <p:nvSpPr>
          <p:cNvPr id="13319" name="Rectangle 7"/>
          <p:cNvSpPr>
            <a:spLocks noGrp="1" noChangeArrowheads="1"/>
          </p:cNvSpPr>
          <p:nvPr>
            <p:ph type="sldNum" sz="quarter" idx="5"/>
          </p:nvPr>
        </p:nvSpPr>
        <p:spPr bwMode="auto">
          <a:xfrm>
            <a:off x="3898900" y="8831263"/>
            <a:ext cx="2982913"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a:defRPr sz="1200">
                <a:latin typeface="Times New Roman" panose="02020603050405020304" pitchFamily="18" charset="0"/>
              </a:defRPr>
            </a:lvl1pPr>
          </a:lstStyle>
          <a:p>
            <a:fld id="{F26336CD-B822-4540-8C1F-9F349E4DE3A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cs.umd.edu/hcil/treemap-histor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AD0F999-5B4C-4D61-B4FC-97660C396655}" type="slidenum">
              <a:rPr lang="en-US" altLang="en-US" sz="1200">
                <a:latin typeface="Times New Roman" panose="02020603050405020304" pitchFamily="18" charset="0"/>
              </a:rPr>
              <a:pPr/>
              <a:t>1</a:t>
            </a:fld>
            <a:endParaRPr lang="en-US" altLang="en-US" sz="1200">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AD2B67A-628C-4E88-985D-53ED91AD55FE}" type="slidenum">
              <a:rPr lang="en-US" altLang="en-US" sz="1200">
                <a:latin typeface="Times New Roman" panose="02020603050405020304" pitchFamily="18" charset="0"/>
              </a:rPr>
              <a:pPr/>
              <a:t>11</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1081088" y="677863"/>
            <a:ext cx="4719637" cy="3541712"/>
          </a:xfrm>
          <a:ln/>
        </p:spPr>
      </p:sp>
      <p:sp>
        <p:nvSpPr>
          <p:cNvPr id="86020"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7987383-2B8C-4371-94CD-6C3ED11E6EFC}" type="slidenum">
              <a:rPr lang="en-US" altLang="en-US" sz="1200">
                <a:latin typeface="Times New Roman" panose="02020603050405020304" pitchFamily="18" charset="0"/>
              </a:rPr>
              <a:pPr/>
              <a:t>12</a:t>
            </a:fld>
            <a:endParaRPr lang="en-US" altLang="en-US" sz="1200">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759C62-A22D-43D8-A961-F0F4AD160A95}" type="slidenum">
              <a:rPr lang="en-US" altLang="en-US" sz="1200">
                <a:latin typeface="Times New Roman" panose="02020603050405020304" pitchFamily="18" charset="0"/>
              </a:rPr>
              <a:pPr/>
              <a:t>13</a:t>
            </a:fld>
            <a:endParaRPr lang="en-US" altLang="en-US" sz="1200">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xfrm>
            <a:off x="1081088" y="677863"/>
            <a:ext cx="47196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B4E7AE3-E5E9-4F06-A1FF-49BEF801F8A8}" type="slidenum">
              <a:rPr lang="en-US" altLang="en-US" sz="1200">
                <a:latin typeface="Times New Roman" panose="02020603050405020304" pitchFamily="18" charset="0"/>
              </a:rPr>
              <a:pPr/>
              <a:t>14</a:t>
            </a:fld>
            <a:endParaRPr lang="en-US" altLang="en-US" sz="1200">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Redraw the boxplot!  Yes, we need a more real boxplot graph!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660FEB-9DAA-4E0D-BDFD-CEE77885BF4F}"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76205D8-CD21-4453-B6A1-C2F2FCACB1D7}" type="slidenum">
              <a:rPr lang="en-US" altLang="en-US" sz="1200">
                <a:latin typeface="Times New Roman" panose="02020603050405020304" pitchFamily="18" charset="0"/>
              </a:rPr>
              <a:pPr/>
              <a:t>24</a:t>
            </a:fld>
            <a:endParaRPr lang="en-US" altLang="en-US" sz="1200">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7496F5C-226D-4B90-AD4B-2CDA334EEECE}" type="slidenum">
              <a:rPr lang="en-US" altLang="en-US" sz="1200">
                <a:latin typeface="Times New Roman" panose="02020603050405020304" pitchFamily="18" charset="0"/>
              </a:rPr>
              <a:pPr/>
              <a:t>26</a:t>
            </a:fld>
            <a:endParaRPr lang="en-US" altLang="en-US" sz="1200">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xfrm>
            <a:off x="1081088" y="677863"/>
            <a:ext cx="4719637" cy="3541712"/>
          </a:xfrm>
          <a:ln/>
        </p:spPr>
      </p:sp>
      <p:sp>
        <p:nvSpPr>
          <p:cNvPr id="92164"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smtClean="0"/>
              <a:t>JH: Maybe we can remove Loess curve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620F17F-78B3-4A5D-915F-485124052AD0}" type="slidenum">
              <a:rPr lang="en-US" altLang="en-US" sz="1200">
                <a:latin typeface="Times New Roman" panose="02020603050405020304" pitchFamily="18" charset="0"/>
              </a:rPr>
              <a:pPr/>
              <a:t>27</a:t>
            </a:fld>
            <a:endParaRPr lang="en-US" altLang="en-US" sz="120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JH: A better and BASIC histogram figure --- because this one overlaps with a later one!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002A2C7-4227-4051-A25B-426AF2CF8B6B}"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5E19869-8F7D-4EC9-B94C-79011A06DD42}" type="slidenum">
              <a:rPr lang="en-US" altLang="en-US" sz="1200">
                <a:latin typeface="Times New Roman" panose="02020603050405020304" pitchFamily="18" charset="0"/>
              </a:rPr>
              <a:pPr/>
              <a:t>32</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Need a better and more MEANINGFUL scatter plot! -JH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2E5EFEE-3BE5-49AA-BF2D-0CA11951A90F}"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095588-565F-4345-9FB5-CA7512C811CF}"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B4E08B4-9AAF-462A-B968-3A12598A5EA0}" type="slidenum">
              <a:rPr lang="en-US" altLang="en-US" sz="1200">
                <a:latin typeface="Times New Roman" panose="02020603050405020304" pitchFamily="18" charset="0"/>
              </a:rPr>
              <a:pPr/>
              <a:t>34</a:t>
            </a:fld>
            <a:endParaRPr lang="en-US" altLang="en-US" sz="120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7663729-4E09-4011-AB8E-453BA2A52255}" type="slidenum">
              <a:rPr lang="en-US" altLang="en-US" sz="1200">
                <a:latin typeface="Times New Roman" panose="02020603050405020304" pitchFamily="18" charset="0"/>
              </a:rPr>
              <a:pPr/>
              <a:t>37</a:t>
            </a:fld>
            <a:endParaRPr lang="en-US" altLang="en-US" sz="1200">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EA55319-FD7E-41D4-9570-32BD0ECC6445}" type="slidenum">
              <a:rPr lang="en-US" altLang="en-US" sz="1200">
                <a:latin typeface="Times New Roman" panose="02020603050405020304" pitchFamily="18" charset="0"/>
              </a:rPr>
              <a:pPr/>
              <a:t>38</a:t>
            </a:fld>
            <a:endParaRPr lang="en-US" altLang="en-US" sz="12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CC (conference call) 08.11.02: Need to check Wiki to update references.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A89E4AA0-F2DF-4147-85B0-14C6BA3E1719}" type="slidenum">
              <a:rPr lang="en-US" altLang="en-US" sz="1200">
                <a:latin typeface="Times New Roman" panose="02020603050405020304" pitchFamily="18" charset="0"/>
              </a:rPr>
              <a:pPr algn="r" eaLnBrk="1" hangingPunct="1"/>
              <a:t>39</a:t>
            </a:fld>
            <a:endParaRPr lang="en-US" altLang="en-US" sz="120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We can sort all customers in income-ascending order, and use this order to lay out the customer data in the four visualization windows, as shown in Figure 2.10. The pixel colors are chosen so that the smaller the value, the lighter the shading. Using pixel- based visualization, we can easily observe the following: </a:t>
            </a:r>
            <a:r>
              <a:rPr lang="en-US" altLang="en-US" i="1" smtClean="0"/>
              <a:t>credit limit </a:t>
            </a:r>
            <a:r>
              <a:rPr lang="en-US" altLang="en-US" smtClean="0"/>
              <a:t>increases as </a:t>
            </a:r>
            <a:r>
              <a:rPr lang="en-US" altLang="en-US" i="1" smtClean="0"/>
              <a:t>income </a:t>
            </a:r>
            <a:r>
              <a:rPr lang="en-US" altLang="en-US" smtClean="0"/>
              <a:t>increases; customers whose income is in the middle range are more likely to purchase more from </a:t>
            </a:r>
            <a:r>
              <a:rPr lang="en-US" altLang="en-US" i="1" smtClean="0"/>
              <a:t>AllElectronics</a:t>
            </a:r>
            <a:r>
              <a:rPr lang="en-US" altLang="en-US" smtClean="0"/>
              <a:t>; there is no clear correlation between </a:t>
            </a:r>
            <a:r>
              <a:rPr lang="en-US" altLang="en-US" i="1" smtClean="0"/>
              <a:t>income </a:t>
            </a:r>
            <a:r>
              <a:rPr lang="en-US" altLang="en-US" smtClean="0"/>
              <a:t>and </a:t>
            </a:r>
            <a:r>
              <a:rPr lang="en-US" altLang="en-US" i="1" smtClean="0"/>
              <a:t>age</a:t>
            </a:r>
            <a:r>
              <a:rPr lang="en-US" altLang="en-US" smtClean="0"/>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4D05512-2829-4D26-B34A-E048CA47452E}" type="slidenum">
              <a:rPr lang="en-US" altLang="en-US" sz="1200">
                <a:latin typeface="Times New Roman" panose="02020603050405020304" pitchFamily="18" charset="0"/>
              </a:rPr>
              <a:pPr/>
              <a:t>40</a:t>
            </a:fld>
            <a:endParaRPr lang="en-US" altLang="en-US"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91CA5E9-0E5F-43F9-A7B8-6185E5E7BAB0}"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Dimensions can be mapped to the following facial characteristics: eye size, eye spacing, nose length, nose width, mouth curvature, mouth width, mouth openness, pupil size, eyebrow slant, eye eccentricity, and head eccentricity. </a:t>
            </a:r>
          </a:p>
          <a:p>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75FAD47-0150-41AC-8819-DA0115C4EE04}"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“two attributes mapped to axes, remaining attributes mapped to angle or length of limbs”. Look at texture pattern.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8EAE7A8-78E0-4722-84BD-79B1CBD76E5D}" type="slidenum">
              <a:rPr lang="en-US" altLang="en-US" sz="1200">
                <a:latin typeface="Times New Roman" panose="02020603050405020304" pitchFamily="18" charset="0"/>
              </a:rPr>
              <a:pPr/>
              <a:t>43</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08/10/18: Is it “Treemap” or “Tree-Map”? - inconsistent in this file.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8810F36-E2A9-4268-8E6F-90D1A4FBB6D4}" type="slidenum">
              <a:rPr lang="en-US" altLang="en-US" sz="1200">
                <a:latin typeface="Times New Roman" panose="02020603050405020304" pitchFamily="18" charset="0"/>
              </a:rPr>
              <a:pPr/>
              <a:t>44</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Picture</a:t>
            </a:r>
            <a:r>
              <a:rPr lang="en-US" altLang="en-US" b="1" smtClean="0">
                <a:solidFill>
                  <a:srgbClr val="121328"/>
                </a:solidFill>
              </a:rPr>
              <a:t>: </a:t>
            </a:r>
            <a:r>
              <a:rPr lang="en-US" altLang="en-US" b="1" smtClean="0">
                <a:solidFill>
                  <a:srgbClr val="121328"/>
                </a:solidFill>
                <a:hlinkClick r:id="rId3"/>
              </a:rPr>
              <a:t>http://www.cs.umd.edu/hcil/treemap-history/</a:t>
            </a:r>
            <a:endParaRPr lang="en-US" altLang="en-US" b="1" smtClean="0">
              <a:solidFill>
                <a:srgbClr val="121328"/>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12E6DBA-28C5-4780-88A3-015BC8D08F06}"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71A6257-77DE-4A20-9CA9-FECCCA0969E1}" type="slidenum">
              <a:rPr lang="en-US" altLang="en-US" sz="1200">
                <a:latin typeface="Times New Roman" panose="02020603050405020304" pitchFamily="18" charset="0"/>
              </a:rPr>
              <a:pPr/>
              <a:t>47</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5BA73E8-3FD5-49CE-AF01-4AC566B8E2DF}" type="slidenum">
              <a:rPr lang="en-US" altLang="en-US" sz="1200">
                <a:latin typeface="Times New Roman" panose="02020603050405020304" pitchFamily="18" charset="0"/>
              </a:rPr>
              <a:pPr/>
              <a:t>48</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xfrm>
            <a:off x="1128713" y="704850"/>
            <a:ext cx="4629150" cy="3471863"/>
          </a:xfrm>
          <a:ln/>
        </p:spPr>
      </p:sp>
      <p:sp>
        <p:nvSpPr>
          <p:cNvPr id="112644"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Keep here because keeping it in clustering chapter seems far away. 08.11.02</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BB76F8E-4067-468A-84DE-CA400198D012}" type="slidenum">
              <a:rPr lang="en-US" altLang="en-US" sz="1200">
                <a:latin typeface="Times New Roman" panose="02020603050405020304" pitchFamily="18" charset="0"/>
              </a:rPr>
              <a:pPr/>
              <a:t>49</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Distance is just once way of measuring dissimilarity (wiki).  Changed “register only the distance” to “registers only the difference” or “dissimiarity”?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0C54A44-D9C5-4F4F-84FF-4997C6012F84}" type="slidenum">
              <a:rPr lang="en-US" altLang="en-US" sz="1200">
                <a:latin typeface="Times New Roman" panose="02020603050405020304" pitchFamily="18" charset="0"/>
              </a:rPr>
              <a:pPr/>
              <a:t>50</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3A55BBB-5445-433F-93F3-B1DD6507DE18}" type="slidenum">
              <a:rPr lang="en-US" altLang="en-US" sz="1200">
                <a:latin typeface="Times New Roman" panose="02020603050405020304" pitchFamily="18" charset="0"/>
              </a:rPr>
              <a:pPr/>
              <a:t>53</a:t>
            </a:fld>
            <a:endParaRPr lang="en-US" altLang="en-US" sz="120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I tried to change equations so as to match notation in book, but each time I try to install the equation editor, it fails!  Agh!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3A40267-5297-4850-A279-53AC27EB7E54}" type="slidenum">
              <a:rPr lang="en-US" altLang="en-US" sz="1200">
                <a:latin typeface="Times New Roman" panose="02020603050405020304" pitchFamily="18" charset="0"/>
              </a:rPr>
              <a:pPr/>
              <a:t>54</a:t>
            </a:fld>
            <a:endParaRPr lang="en-US" altLang="en-US" sz="120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A973640-0264-4798-8FFE-9E06C1EDEF31}" type="slidenum">
              <a:rPr lang="en-US" altLang="en-US" sz="1200">
                <a:latin typeface="Times New Roman" panose="02020603050405020304" pitchFamily="18" charset="0"/>
              </a:rPr>
              <a:pPr/>
              <a:t>55</a:t>
            </a:fld>
            <a:endParaRPr lang="en-US" altLang="en-US" sz="120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1042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EFE96AC-DC05-4ABF-BF22-C237AF1A08C0}" type="slidenum">
              <a:rPr lang="en-US" altLang="en-US" sz="1200">
                <a:latin typeface="Times New Roman" panose="02020603050405020304" pitchFamily="18" charset="0"/>
              </a:rPr>
              <a:pPr/>
              <a:t>58</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DF88800-9667-43B6-835E-7BC742D75AF8}" type="slidenum">
              <a:rPr lang="en-US" altLang="en-US" sz="1200">
                <a:latin typeface="Times New Roman" panose="02020603050405020304" pitchFamily="18" charset="0"/>
              </a:rPr>
              <a:pPr/>
              <a:t>59</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 </a:t>
            </a:r>
          </a:p>
          <a:p>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72C5A74-E120-4930-AEE8-6338A45B6EAE}"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AE50A93-8DA5-455F-B908-3EB4E78475B7}" type="slidenum">
              <a:rPr lang="en-US" altLang="en-US" sz="1200">
                <a:latin typeface="Times New Roman" panose="02020603050405020304" pitchFamily="18" charset="0"/>
              </a:rPr>
              <a:pPr/>
              <a:t>60</a:t>
            </a:fld>
            <a:endParaRPr lang="en-US" altLang="en-US" sz="1200">
              <a:latin typeface="Times New Roman" panose="02020603050405020304" pitchFamily="18" charset="0"/>
            </a:endParaRPr>
          </a:p>
        </p:txBody>
      </p:sp>
      <p:sp>
        <p:nvSpPr>
          <p:cNvPr id="119811" name="Rectangle 2"/>
          <p:cNvSpPr>
            <a:spLocks noGrp="1" noRot="1" noChangeAspect="1" noChangeArrowheads="1" noTextEdit="1"/>
          </p:cNvSpPr>
          <p:nvPr>
            <p:ph type="sldImg"/>
          </p:nvPr>
        </p:nvSpPr>
        <p:spPr>
          <a:xfrm>
            <a:off x="1128713" y="704850"/>
            <a:ext cx="4629150" cy="3471863"/>
          </a:xfrm>
          <a:ln/>
        </p:spPr>
      </p:sp>
      <p:sp>
        <p:nvSpPr>
          <p:cNvPr id="119812"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604E5A9-DAEF-45F7-BDAA-E6AA0EC0529E}"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91B3F21-A0EF-4CD3-8BF8-77580112DAD6}" type="slidenum">
              <a:rPr lang="en-US" altLang="en-US" sz="1200">
                <a:latin typeface="Times New Roman" panose="02020603050405020304" pitchFamily="18" charset="0"/>
              </a:rPr>
              <a:pPr/>
              <a:t>66</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8D221C-C4C1-47B1-B9C3-1D9218E4DAD7}"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Machine learning used the term “feature VECTORS” &gt;  I made some changes to the wording of this slide because it implied that our previous data were not vectors, but they were all feature vectors.  I also changed the example since the one used was from Tan’s book (see next slide).</a:t>
            </a:r>
          </a:p>
          <a:p>
            <a:endParaRPr lang="en-US" altLang="en-US" smtClean="0"/>
          </a:p>
          <a:p>
            <a:r>
              <a:rPr lang="en-US" altLang="en-US" smtClean="0"/>
              <a:t>Chapter 3: Statistics Methods</a:t>
            </a:r>
          </a:p>
          <a:p>
            <a:endParaRPr lang="en-US" altLang="en-US" smtClean="0"/>
          </a:p>
          <a:p>
            <a:r>
              <a:rPr lang="en-US" altLang="en-US" smtClean="0"/>
              <a:t>Co-variance distance</a:t>
            </a:r>
          </a:p>
          <a:p>
            <a:endParaRPr lang="en-US" altLang="en-US" smtClean="0"/>
          </a:p>
          <a:p>
            <a:r>
              <a:rPr lang="en-US" altLang="en-US" smtClean="0"/>
              <a:t>K-L divergence</a:t>
            </a:r>
          </a:p>
        </p:txBody>
      </p:sp>
    </p:spTree>
    <p:extLst>
      <p:ext uri="{BB962C8B-B14F-4D97-AF65-F5344CB8AC3E}">
        <p14:creationId xmlns:p14="http://schemas.microsoft.com/office/powerpoint/2010/main" val="803726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70</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1414463" y="1162050"/>
            <a:ext cx="4181475"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56660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2900FF6-B8FD-404F-9297-CA0693CAD579}"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7FBF790-52BC-4743-BC59-362F404E7096}" type="slidenum">
              <a:rPr lang="en-US" altLang="en-US" sz="1200">
                <a:latin typeface="Times New Roman" panose="02020603050405020304" pitchFamily="18" charset="0"/>
              </a:rPr>
              <a:pPr/>
              <a:t>76</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08/10/23: This slide was out of date.  Draft of new version above.</a:t>
            </a:r>
          </a:p>
          <a:p>
            <a:pPr>
              <a:lnSpc>
                <a:spcPct val="120000"/>
              </a:lnSpc>
            </a:pPr>
            <a:r>
              <a:rPr lang="en-US" altLang="en-US" smtClean="0"/>
              <a:t>Cut out the following:</a:t>
            </a:r>
          </a:p>
          <a:p>
            <a:pPr>
              <a:lnSpc>
                <a:spcPct val="120000"/>
              </a:lnSpc>
              <a:buFontTx/>
              <a:buChar char="-"/>
            </a:pPr>
            <a:r>
              <a:rPr lang="en-US" altLang="en-US" smtClean="0"/>
              <a:t>Data description, data exploration, and measure data similarity set the basis for quality data preprocessing</a:t>
            </a:r>
          </a:p>
          <a:p>
            <a:pPr>
              <a:lnSpc>
                <a:spcPct val="120000"/>
              </a:lnSpc>
              <a:buFontTx/>
              <a:buChar char="-"/>
            </a:pPr>
            <a:r>
              <a:rPr lang="en-US" altLang="en-US" smtClean="0"/>
              <a:t>A lot of methods have been developed but data preprocessing still an active area of research</a:t>
            </a:r>
          </a:p>
          <a:p>
            <a:endParaRPr lang="en-US"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A112A8E-C517-466A-AF45-5C245FAEE9CF}"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08.11.02: This needs to be updated to reflect changes.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5DC48BD-4AC0-4843-A710-528C7BCB317B}" type="slidenum">
              <a:rPr lang="en-US" altLang="en-US" sz="1200">
                <a:latin typeface="Times New Roman" panose="02020603050405020304" pitchFamily="18" charset="0"/>
              </a:rPr>
              <a:pPr/>
              <a:t>5</a:t>
            </a:fld>
            <a:endParaRPr lang="en-US" altLang="en-US" sz="12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1120775" y="698500"/>
            <a:ext cx="4643438" cy="3484563"/>
          </a:xfrm>
          <a:ln/>
        </p:spPr>
      </p:sp>
      <p:sp>
        <p:nvSpPr>
          <p:cNvPr id="80900"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C6FEA38-8533-40DF-AB60-4B9EA65BD291}" type="slidenum">
              <a:rPr lang="en-US" altLang="en-US" sz="1200">
                <a:latin typeface="Times New Roman" panose="02020603050405020304" pitchFamily="18" charset="0"/>
              </a:rPr>
              <a:pPr/>
              <a:t>6</a:t>
            </a:fld>
            <a:endParaRPr lang="en-US" altLang="en-US" sz="120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1120775" y="698500"/>
            <a:ext cx="4643438" cy="3484563"/>
          </a:xfrm>
          <a:ln/>
        </p:spPr>
      </p:sp>
      <p:sp>
        <p:nvSpPr>
          <p:cNvPr id="8192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5C8082C-8D6F-4283-B1BA-06AC3DFBB96F}" type="slidenum">
              <a:rPr lang="en-US" altLang="en-US" sz="1200">
                <a:latin typeface="Times New Roman" panose="02020603050405020304" pitchFamily="18" charset="0"/>
              </a:rPr>
              <a:pPr/>
              <a:t>7</a:t>
            </a:fld>
            <a:endParaRPr lang="en-US" altLang="en-US" sz="12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1120775" y="698500"/>
            <a:ext cx="4643438" cy="3484563"/>
          </a:xfrm>
          <a:ln/>
        </p:spPr>
      </p:sp>
      <p:sp>
        <p:nvSpPr>
          <p:cNvPr id="8294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F788E88-2DFF-43EC-95A8-ED45C97412D9}" type="slidenum">
              <a:rPr lang="en-US" altLang="en-US" sz="1200">
                <a:latin typeface="Times New Roman" panose="02020603050405020304" pitchFamily="18" charset="0"/>
              </a:rPr>
              <a:pPr/>
              <a:t>9</a:t>
            </a:fld>
            <a:endParaRPr lang="en-US" altLang="en-US" sz="1200">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02FF1C0-50E3-4660-BB52-26F64A5659EE}"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1081088" y="677863"/>
            <a:ext cx="4719637" cy="3541712"/>
          </a:xfrm>
          <a:ln/>
        </p:spPr>
      </p:sp>
      <p:sp>
        <p:nvSpPr>
          <p:cNvPr id="8499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dirty="0" smtClean="0"/>
              <a:t>Note to self (MK): last part of slide does not clearly match slides that follow</a:t>
            </a:r>
          </a:p>
          <a:p>
            <a:r>
              <a:rPr lang="en-US" altLang="en-US" dirty="0" smtClean="0"/>
              <a:t>Introduction slides: </a:t>
            </a:r>
          </a:p>
          <a:p>
            <a:r>
              <a:rPr lang="en-US" altLang="en-US" dirty="0" smtClean="0"/>
              <a:t>In the current version, we only talk about numeric data.  Can we add some materials about non-numeric data.</a:t>
            </a:r>
          </a:p>
          <a:p>
            <a:endParaRPr lang="en-US" altLang="en-US" dirty="0" smtClean="0"/>
          </a:p>
          <a:p>
            <a:r>
              <a:rPr lang="en-US" altLang="en-US" dirty="0" smtClean="0"/>
              <a:t>   - text statistics, TF/IDF</a:t>
            </a:r>
          </a:p>
          <a:p>
            <a:r>
              <a:rPr lang="en-US" altLang="en-US" dirty="0" smtClean="0"/>
              <a:t>   - visualization of text statistics such as word cloud</a:t>
            </a:r>
          </a:p>
          <a:p>
            <a:r>
              <a:rPr lang="en-US" altLang="en-US" dirty="0" smtClean="0"/>
              <a:t>   - distribution of Internet (IN, SCC, OUT, …)</a:t>
            </a:r>
          </a:p>
          <a:p>
            <a:r>
              <a:rPr lang="en-US" altLang="en-US" dirty="0" smtClean="0"/>
              <a:t>   - visualization of social relationship (e.g., http://renlifang.msra.cn/)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defRPr/>
                </a:pPr>
                <a:endParaRPr lang="en-US"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defRPr/>
                </a:pPr>
                <a:endParaRPr lang="en-US"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defRPr/>
                </a:pPr>
                <a:endParaRPr lang="en-US"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defRPr/>
                </a:pPr>
                <a:endParaRPr lang="en-US"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defRPr/>
              </a:pPr>
              <a:endParaRPr lang="en-US"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defRPr/>
              </a:pPr>
              <a:endParaRPr lang="en-US"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defRPr/>
              </a:pPr>
              <a:endParaRPr lang="en-US" altLang="en-US"/>
            </a:p>
          </p:txBody>
        </p:sp>
      </p:grpSp>
      <p:sp>
        <p:nvSpPr>
          <p:cNvPr id="929804" name="Rectangle 12"/>
          <p:cNvSpPr>
            <a:spLocks noGrp="1" noChangeArrowheads="1"/>
          </p:cNvSpPr>
          <p:nvPr>
            <p:ph type="ctrTitle"/>
          </p:nvPr>
        </p:nvSpPr>
        <p:spPr>
          <a:xfrm>
            <a:off x="990600" y="1828800"/>
            <a:ext cx="7772400" cy="1143000"/>
          </a:xfrm>
        </p:spPr>
        <p:txBody>
          <a:bodyPr/>
          <a:lstStyle>
            <a:lvl1pPr>
              <a:defRPr sz="4400"/>
            </a:lvl1pPr>
          </a:lstStyle>
          <a:p>
            <a:r>
              <a:rPr lang="en-US"/>
              <a:t>Click to edit Master title style</a:t>
            </a:r>
          </a:p>
        </p:txBody>
      </p:sp>
      <p:sp>
        <p:nvSpPr>
          <p:cNvPr id="9298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400">
                <a:solidFill>
                  <a:schemeClr val="bg2"/>
                </a:solidFill>
              </a:defRPr>
            </a:lvl1pPr>
          </a:lstStyle>
          <a:p>
            <a:pPr>
              <a:defRPr/>
            </a:pPr>
            <a:fld id="{9197A8A6-9147-4295-AFAE-09C0298FC167}" type="datetime4">
              <a:rPr lang="en-US"/>
              <a:pPr>
                <a:defRPr/>
              </a:pPr>
              <a:t>September 8, 2024</a:t>
            </a:fld>
            <a:endParaRPr lang="en-US"/>
          </a:p>
        </p:txBody>
      </p:sp>
      <p:sp>
        <p:nvSpPr>
          <p:cNvPr id="15" name="Rectangle 15"/>
          <p:cNvSpPr>
            <a:spLocks noGrp="1" noChangeArrowheads="1"/>
          </p:cNvSpPr>
          <p:nvPr>
            <p:ph type="ftr" sz="quarter" idx="11"/>
          </p:nvPr>
        </p:nvSpPr>
        <p:spPr bwMode="auto">
          <a:xfrm>
            <a:off x="34290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400">
                <a:solidFill>
                  <a:schemeClr val="bg2"/>
                </a:solidFill>
                <a:latin typeface="Tahoma" pitchFamily="34" charset="0"/>
              </a:defRPr>
            </a:lvl1pPr>
          </a:lstStyle>
          <a:p>
            <a:pPr>
              <a:defRPr/>
            </a:pPr>
            <a:r>
              <a:rPr lang="en-US"/>
              <a:t>Data Mining: Concepts and Techniques</a:t>
            </a:r>
          </a:p>
        </p:txBody>
      </p:sp>
      <p:sp>
        <p:nvSpPr>
          <p:cNvPr id="16" name="Rectangle 16"/>
          <p:cNvSpPr>
            <a:spLocks noGrp="1" noChangeArrowheads="1"/>
          </p:cNvSpPr>
          <p:nvPr>
            <p:ph type="sldNum" sz="quarter" idx="12"/>
          </p:nvPr>
        </p:nvSpPr>
        <p:spPr>
          <a:xfrm>
            <a:off x="6858000" y="6248400"/>
            <a:ext cx="1905000" cy="457200"/>
          </a:xfrm>
        </p:spPr>
        <p:txBody>
          <a:bodyPr/>
          <a:lstStyle>
            <a:lvl1pPr>
              <a:defRPr sz="1400">
                <a:solidFill>
                  <a:schemeClr val="bg2"/>
                </a:solidFill>
              </a:defRPr>
            </a:lvl1pPr>
          </a:lstStyle>
          <a:p>
            <a:fld id="{AE8005FC-A163-4E1D-BF0B-73D5BF38EE2A}" type="slidenum">
              <a:rPr lang="en-US" altLang="en-US"/>
              <a:pPr/>
              <a:t>‹#›</a:t>
            </a:fld>
            <a:endParaRPr lang="en-US" altLang="en-US"/>
          </a:p>
        </p:txBody>
      </p:sp>
    </p:spTree>
    <p:extLst>
      <p:ext uri="{BB962C8B-B14F-4D97-AF65-F5344CB8AC3E}">
        <p14:creationId xmlns:p14="http://schemas.microsoft.com/office/powerpoint/2010/main" val="316124247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p:cNvSpPr>
            <a:spLocks noGrp="1" noChangeArrowheads="1"/>
          </p:cNvSpPr>
          <p:nvPr>
            <p:ph type="sldNum" sz="quarter" idx="10"/>
          </p:nvPr>
        </p:nvSpPr>
        <p:spPr>
          <a:ln/>
        </p:spPr>
        <p:txBody>
          <a:bodyPr/>
          <a:lstStyle>
            <a:lvl1pPr>
              <a:defRPr/>
            </a:lvl1pPr>
          </a:lstStyle>
          <a:p>
            <a:fld id="{1C6E6DF1-6778-4627-B1EC-575387369C39}" type="slidenum">
              <a:rPr lang="en-US" altLang="en-US"/>
              <a:pPr/>
              <a:t>‹#›</a:t>
            </a:fld>
            <a:endParaRPr lang="en-US" altLang="en-US"/>
          </a:p>
        </p:txBody>
      </p:sp>
    </p:spTree>
    <p:extLst>
      <p:ext uri="{BB962C8B-B14F-4D97-AF65-F5344CB8AC3E}">
        <p14:creationId xmlns:p14="http://schemas.microsoft.com/office/powerpoint/2010/main" val="211646503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219075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304800"/>
            <a:ext cx="641985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p:cNvSpPr>
            <a:spLocks noGrp="1" noChangeArrowheads="1"/>
          </p:cNvSpPr>
          <p:nvPr>
            <p:ph type="sldNum" sz="quarter" idx="10"/>
          </p:nvPr>
        </p:nvSpPr>
        <p:spPr>
          <a:ln/>
        </p:spPr>
        <p:txBody>
          <a:bodyPr/>
          <a:lstStyle>
            <a:lvl1pPr>
              <a:defRPr/>
            </a:lvl1pPr>
          </a:lstStyle>
          <a:p>
            <a:fld id="{852AD7C2-6BBB-459C-91EE-D30A8643C346}" type="slidenum">
              <a:rPr lang="en-US" altLang="en-US"/>
              <a:pPr/>
              <a:t>‹#›</a:t>
            </a:fld>
            <a:endParaRPr lang="en-US" altLang="en-US"/>
          </a:p>
        </p:txBody>
      </p:sp>
    </p:spTree>
    <p:extLst>
      <p:ext uri="{BB962C8B-B14F-4D97-AF65-F5344CB8AC3E}">
        <p14:creationId xmlns:p14="http://schemas.microsoft.com/office/powerpoint/2010/main" val="204964032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ln/>
        </p:spPr>
        <p:txBody>
          <a:bodyPr/>
          <a:lstStyle>
            <a:lvl1pPr>
              <a:defRPr/>
            </a:lvl1pPr>
          </a:lstStyle>
          <a:p>
            <a:fld id="{CD9959CE-40C5-45E8-A584-0C32D703DB39}" type="slidenum">
              <a:rPr lang="en-US" altLang="en-US"/>
              <a:pPr/>
              <a:t>‹#›</a:t>
            </a:fld>
            <a:endParaRPr lang="en-US" altLang="en-US"/>
          </a:p>
        </p:txBody>
      </p:sp>
    </p:spTree>
    <p:extLst>
      <p:ext uri="{BB962C8B-B14F-4D97-AF65-F5344CB8AC3E}">
        <p14:creationId xmlns:p14="http://schemas.microsoft.com/office/powerpoint/2010/main" val="107227364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ln/>
        </p:spPr>
        <p:txBody>
          <a:bodyPr/>
          <a:lstStyle>
            <a:lvl1pPr>
              <a:defRPr/>
            </a:lvl1pPr>
          </a:lstStyle>
          <a:p>
            <a:fld id="{823F828B-B1AF-465D-8631-C55150474CF2}" type="slidenum">
              <a:rPr lang="en-US" altLang="en-US"/>
              <a:pPr/>
              <a:t>‹#›</a:t>
            </a:fld>
            <a:endParaRPr lang="en-US" altLang="en-US"/>
          </a:p>
        </p:txBody>
      </p:sp>
    </p:spTree>
    <p:extLst>
      <p:ext uri="{BB962C8B-B14F-4D97-AF65-F5344CB8AC3E}">
        <p14:creationId xmlns:p14="http://schemas.microsoft.com/office/powerpoint/2010/main" val="361208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572000" y="1295400"/>
            <a:ext cx="4114800" cy="5181600"/>
          </a:xfrm>
        </p:spPr>
        <p:txBody>
          <a:bodyPr/>
          <a:lstStyle/>
          <a:p>
            <a:pPr lvl="0"/>
            <a:endParaRPr lang="en-US" noProof="0"/>
          </a:p>
        </p:txBody>
      </p:sp>
      <p:sp>
        <p:nvSpPr>
          <p:cNvPr id="5" name="Rectangle 2061"/>
          <p:cNvSpPr>
            <a:spLocks noGrp="1" noChangeArrowheads="1"/>
          </p:cNvSpPr>
          <p:nvPr>
            <p:ph type="sldNum" sz="quarter" idx="10"/>
          </p:nvPr>
        </p:nvSpPr>
        <p:spPr>
          <a:ln/>
        </p:spPr>
        <p:txBody>
          <a:bodyPr/>
          <a:lstStyle>
            <a:lvl1pPr>
              <a:defRPr/>
            </a:lvl1pPr>
          </a:lstStyle>
          <a:p>
            <a:fld id="{2525BFD6-2893-4D3B-BE11-CC4038CC256D}" type="slidenum">
              <a:rPr lang="en-US" altLang="en-US"/>
              <a:pPr/>
              <a:t>‹#›</a:t>
            </a:fld>
            <a:endParaRPr lang="en-US" altLang="en-US"/>
          </a:p>
        </p:txBody>
      </p:sp>
    </p:spTree>
    <p:extLst>
      <p:ext uri="{BB962C8B-B14F-4D97-AF65-F5344CB8AC3E}">
        <p14:creationId xmlns:p14="http://schemas.microsoft.com/office/powerpoint/2010/main" val="389173181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304800"/>
            <a:ext cx="8763000" cy="609600"/>
          </a:xfrm>
        </p:spPr>
        <p:txBody>
          <a:bodyPr/>
          <a:lstStyle/>
          <a:p>
            <a:r>
              <a:rPr lang="en-US"/>
              <a:t>Click to edit Master title style</a:t>
            </a:r>
          </a:p>
        </p:txBody>
      </p:sp>
      <p:sp>
        <p:nvSpPr>
          <p:cNvPr id="3" name="Content Placeholder 2"/>
          <p:cNvSpPr>
            <a:spLocks noGrp="1"/>
          </p:cNvSpPr>
          <p:nvPr>
            <p:ph sz="quarter" idx="1"/>
          </p:nvPr>
        </p:nvSpPr>
        <p:spPr>
          <a:xfrm>
            <a:off x="3048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0" y="1295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048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572000" y="3962400"/>
            <a:ext cx="41148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p:cNvSpPr>
            <a:spLocks noGrp="1" noChangeArrowheads="1"/>
          </p:cNvSpPr>
          <p:nvPr>
            <p:ph type="sldNum" sz="quarter" idx="10"/>
          </p:nvPr>
        </p:nvSpPr>
        <p:spPr>
          <a:ln/>
        </p:spPr>
        <p:txBody>
          <a:bodyPr/>
          <a:lstStyle>
            <a:lvl1pPr>
              <a:defRPr/>
            </a:lvl1pPr>
          </a:lstStyle>
          <a:p>
            <a:fld id="{51BA8A61-F46E-43AE-8C86-589E6AD13F75}" type="slidenum">
              <a:rPr lang="en-US" altLang="en-US"/>
              <a:pPr/>
              <a:t>‹#›</a:t>
            </a:fld>
            <a:endParaRPr lang="en-US" altLang="en-US"/>
          </a:p>
        </p:txBody>
      </p:sp>
    </p:spTree>
    <p:extLst>
      <p:ext uri="{BB962C8B-B14F-4D97-AF65-F5344CB8AC3E}">
        <p14:creationId xmlns:p14="http://schemas.microsoft.com/office/powerpoint/2010/main" val="35668066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061"/>
          <p:cNvSpPr>
            <a:spLocks noGrp="1" noChangeArrowheads="1"/>
          </p:cNvSpPr>
          <p:nvPr>
            <p:ph type="sldNum" sz="quarter" idx="10"/>
          </p:nvPr>
        </p:nvSpPr>
        <p:spPr>
          <a:ln/>
        </p:spPr>
        <p:txBody>
          <a:bodyPr/>
          <a:lstStyle>
            <a:lvl1pPr>
              <a:defRPr/>
            </a:lvl1pPr>
          </a:lstStyle>
          <a:p>
            <a:fld id="{CFABA0E3-C840-4BEE-8979-0E1E1A9384C8}" type="slidenum">
              <a:rPr lang="en-US" altLang="en-US"/>
              <a:pPr/>
              <a:t>‹#›</a:t>
            </a:fld>
            <a:endParaRPr lang="en-US" altLang="en-US"/>
          </a:p>
        </p:txBody>
      </p:sp>
    </p:spTree>
    <p:extLst>
      <p:ext uri="{BB962C8B-B14F-4D97-AF65-F5344CB8AC3E}">
        <p14:creationId xmlns:p14="http://schemas.microsoft.com/office/powerpoint/2010/main" val="97238211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061"/>
          <p:cNvSpPr>
            <a:spLocks noGrp="1" noChangeArrowheads="1"/>
          </p:cNvSpPr>
          <p:nvPr>
            <p:ph type="sldNum" sz="quarter" idx="10"/>
          </p:nvPr>
        </p:nvSpPr>
        <p:spPr>
          <a:ln/>
        </p:spPr>
        <p:txBody>
          <a:bodyPr/>
          <a:lstStyle>
            <a:lvl1pPr>
              <a:defRPr/>
            </a:lvl1pPr>
          </a:lstStyle>
          <a:p>
            <a:fld id="{22C521A6-B8A0-4A7A-81E1-047E751710CD}" type="slidenum">
              <a:rPr lang="en-US" altLang="en-US"/>
              <a:pPr/>
              <a:t>‹#›</a:t>
            </a:fld>
            <a:endParaRPr lang="en-US" altLang="en-US"/>
          </a:p>
        </p:txBody>
      </p:sp>
    </p:spTree>
    <p:extLst>
      <p:ext uri="{BB962C8B-B14F-4D97-AF65-F5344CB8AC3E}">
        <p14:creationId xmlns:p14="http://schemas.microsoft.com/office/powerpoint/2010/main" val="207114080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ln/>
        </p:spPr>
        <p:txBody>
          <a:bodyPr/>
          <a:lstStyle>
            <a:lvl1pPr>
              <a:defRPr/>
            </a:lvl1pPr>
          </a:lstStyle>
          <a:p>
            <a:fld id="{5998195E-CEF2-4518-B412-675637E1528D}" type="slidenum">
              <a:rPr lang="en-US" altLang="en-US"/>
              <a:pPr/>
              <a:t>‹#›</a:t>
            </a:fld>
            <a:endParaRPr lang="en-US" altLang="en-US"/>
          </a:p>
        </p:txBody>
      </p:sp>
    </p:spTree>
    <p:extLst>
      <p:ext uri="{BB962C8B-B14F-4D97-AF65-F5344CB8AC3E}">
        <p14:creationId xmlns:p14="http://schemas.microsoft.com/office/powerpoint/2010/main" val="259150757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p:cNvSpPr>
            <a:spLocks noGrp="1" noChangeArrowheads="1"/>
          </p:cNvSpPr>
          <p:nvPr>
            <p:ph type="sldNum" sz="quarter" idx="10"/>
          </p:nvPr>
        </p:nvSpPr>
        <p:spPr>
          <a:ln/>
        </p:spPr>
        <p:txBody>
          <a:bodyPr/>
          <a:lstStyle>
            <a:lvl1pPr>
              <a:defRPr/>
            </a:lvl1pPr>
          </a:lstStyle>
          <a:p>
            <a:fld id="{D3EA4846-9F62-4073-BF6B-2D46A5E52BB8}" type="slidenum">
              <a:rPr lang="en-US" altLang="en-US"/>
              <a:pPr/>
              <a:t>‹#›</a:t>
            </a:fld>
            <a:endParaRPr lang="en-US" altLang="en-US"/>
          </a:p>
        </p:txBody>
      </p:sp>
    </p:spTree>
    <p:extLst>
      <p:ext uri="{BB962C8B-B14F-4D97-AF65-F5344CB8AC3E}">
        <p14:creationId xmlns:p14="http://schemas.microsoft.com/office/powerpoint/2010/main" val="247403383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061"/>
          <p:cNvSpPr>
            <a:spLocks noGrp="1" noChangeArrowheads="1"/>
          </p:cNvSpPr>
          <p:nvPr>
            <p:ph type="sldNum" sz="quarter" idx="10"/>
          </p:nvPr>
        </p:nvSpPr>
        <p:spPr>
          <a:ln/>
        </p:spPr>
        <p:txBody>
          <a:bodyPr/>
          <a:lstStyle>
            <a:lvl1pPr>
              <a:defRPr/>
            </a:lvl1pPr>
          </a:lstStyle>
          <a:p>
            <a:fld id="{9C990BB3-6139-44BA-9B62-18F9DA991218}" type="slidenum">
              <a:rPr lang="en-US" altLang="en-US"/>
              <a:pPr/>
              <a:t>‹#›</a:t>
            </a:fld>
            <a:endParaRPr lang="en-US" altLang="en-US"/>
          </a:p>
        </p:txBody>
      </p:sp>
    </p:spTree>
    <p:extLst>
      <p:ext uri="{BB962C8B-B14F-4D97-AF65-F5344CB8AC3E}">
        <p14:creationId xmlns:p14="http://schemas.microsoft.com/office/powerpoint/2010/main" val="353027260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ln/>
        </p:spPr>
        <p:txBody>
          <a:bodyPr/>
          <a:lstStyle>
            <a:lvl1pPr>
              <a:defRPr/>
            </a:lvl1pPr>
          </a:lstStyle>
          <a:p>
            <a:fld id="{CEAB40A5-91C5-4A67-916A-2D8ECD0092C3}" type="slidenum">
              <a:rPr lang="en-US" altLang="en-US"/>
              <a:pPr/>
              <a:t>‹#›</a:t>
            </a:fld>
            <a:endParaRPr lang="en-US" altLang="en-US"/>
          </a:p>
        </p:txBody>
      </p:sp>
    </p:spTree>
    <p:extLst>
      <p:ext uri="{BB962C8B-B14F-4D97-AF65-F5344CB8AC3E}">
        <p14:creationId xmlns:p14="http://schemas.microsoft.com/office/powerpoint/2010/main" val="242119294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fld id="{A0A7F10F-6F69-40B8-9C73-CBD5D9FAA737}" type="slidenum">
              <a:rPr lang="en-US" altLang="en-US"/>
              <a:pPr/>
              <a:t>‹#›</a:t>
            </a:fld>
            <a:endParaRPr lang="en-US" altLang="en-US"/>
          </a:p>
        </p:txBody>
      </p:sp>
    </p:spTree>
    <p:extLst>
      <p:ext uri="{BB962C8B-B14F-4D97-AF65-F5344CB8AC3E}">
        <p14:creationId xmlns:p14="http://schemas.microsoft.com/office/powerpoint/2010/main" val="208056578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fld id="{C108DA4A-8ED6-4687-B410-0D1CE89ACD74}" type="slidenum">
              <a:rPr lang="en-US" altLang="en-US"/>
              <a:pPr/>
              <a:t>‹#›</a:t>
            </a:fld>
            <a:endParaRPr lang="en-US" altLang="en-US"/>
          </a:p>
        </p:txBody>
      </p:sp>
    </p:spTree>
    <p:extLst>
      <p:ext uri="{BB962C8B-B14F-4D97-AF65-F5344CB8AC3E}">
        <p14:creationId xmlns:p14="http://schemas.microsoft.com/office/powerpoint/2010/main" val="8731422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056"/>
          <p:cNvSpPr>
            <a:spLocks noChangeArrowheads="1"/>
          </p:cNvSpPr>
          <p:nvPr/>
        </p:nvSpPr>
        <p:spPr bwMode="gray">
          <a:xfrm>
            <a:off x="304800" y="1143000"/>
            <a:ext cx="8226425" cy="46038"/>
          </a:xfrm>
          <a:prstGeom prst="rect">
            <a:avLst/>
          </a:prstGeom>
          <a:gradFill rotWithShape="0">
            <a:gsLst>
              <a:gs pos="0">
                <a:srgbClr val="008080">
                  <a:alpha val="95000"/>
                </a:srgbClr>
              </a:gs>
              <a:gs pos="100000">
                <a:schemeClr val="bg1"/>
              </a:gs>
            </a:gsLst>
            <a:lin ang="0" scaled="1"/>
          </a:gradFill>
          <a:ln>
            <a:noFill/>
          </a:ln>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defRPr/>
            </a:pPr>
            <a:endParaRPr kumimoji="1" lang="en-US" altLang="en-US"/>
          </a:p>
        </p:txBody>
      </p:sp>
      <p:sp>
        <p:nvSpPr>
          <p:cNvPr id="15363" name="Rectangle 2057"/>
          <p:cNvSpPr>
            <a:spLocks noGrp="1" noChangeArrowheads="1"/>
          </p:cNvSpPr>
          <p:nvPr>
            <p:ph type="title"/>
          </p:nvPr>
        </p:nvSpPr>
        <p:spPr bwMode="auto">
          <a:xfrm>
            <a:off x="152400" y="304800"/>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5364" name="Rectangle 2058"/>
          <p:cNvSpPr>
            <a:spLocks noGrp="1" noChangeArrowheads="1"/>
          </p:cNvSpPr>
          <p:nvPr>
            <p:ph type="body" idx="1"/>
          </p:nvPr>
        </p:nvSpPr>
        <p:spPr bwMode="auto">
          <a:xfrm>
            <a:off x="304800" y="1295400"/>
            <a:ext cx="8382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8781" name="Rectangle 2061"/>
          <p:cNvSpPr>
            <a:spLocks noGrp="1" noChangeArrowheads="1"/>
          </p:cNvSpPr>
          <p:nvPr>
            <p:ph type="sldNum" sz="quarter" idx="4"/>
          </p:nvPr>
        </p:nvSpPr>
        <p:spPr bwMode="auto">
          <a:xfrm>
            <a:off x="7239000" y="6477000"/>
            <a:ext cx="1905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88D9354E-29A5-4707-9C2C-BDDABFC06C6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08"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Lst>
  <p:transition/>
  <p:hf hdr="0"/>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Berlin Sans FB Demi" pitchFamily="34" charset="0"/>
        </a:defRPr>
      </a:lvl2pPr>
      <a:lvl3pPr algn="ctr" rtl="0" eaLnBrk="0" fontAlgn="base" hangingPunct="0">
        <a:spcBef>
          <a:spcPct val="0"/>
        </a:spcBef>
        <a:spcAft>
          <a:spcPct val="0"/>
        </a:spcAft>
        <a:defRPr sz="3600" b="1">
          <a:solidFill>
            <a:schemeClr val="tx2"/>
          </a:solidFill>
          <a:latin typeface="Berlin Sans FB Demi" pitchFamily="34" charset="0"/>
        </a:defRPr>
      </a:lvl3pPr>
      <a:lvl4pPr algn="ctr" rtl="0" eaLnBrk="0" fontAlgn="base" hangingPunct="0">
        <a:spcBef>
          <a:spcPct val="0"/>
        </a:spcBef>
        <a:spcAft>
          <a:spcPct val="0"/>
        </a:spcAft>
        <a:defRPr sz="3600" b="1">
          <a:solidFill>
            <a:schemeClr val="tx2"/>
          </a:solidFill>
          <a:latin typeface="Berlin Sans FB Demi" pitchFamily="34" charset="0"/>
        </a:defRPr>
      </a:lvl4pPr>
      <a:lvl5pPr algn="ctr" rtl="0" eaLnBrk="0" fontAlgn="base" hangingPunct="0">
        <a:spcBef>
          <a:spcPct val="0"/>
        </a:spcBef>
        <a:spcAft>
          <a:spcPct val="0"/>
        </a:spcAft>
        <a:defRPr sz="3600" b="1">
          <a:solidFill>
            <a:schemeClr val="tx2"/>
          </a:solidFill>
          <a:latin typeface="Berlin Sans FB Demi" pitchFamily="34" charset="0"/>
        </a:defRPr>
      </a:lvl5pPr>
      <a:lvl6pPr marL="457200" algn="ctr" rtl="0" fontAlgn="base">
        <a:spcBef>
          <a:spcPct val="0"/>
        </a:spcBef>
        <a:spcAft>
          <a:spcPct val="0"/>
        </a:spcAft>
        <a:defRPr sz="3600" b="1">
          <a:solidFill>
            <a:schemeClr val="tx2"/>
          </a:solidFill>
          <a:latin typeface="Berlin Sans FB Demi" pitchFamily="34" charset="0"/>
        </a:defRPr>
      </a:lvl6pPr>
      <a:lvl7pPr marL="914400" algn="ctr" rtl="0" fontAlgn="base">
        <a:spcBef>
          <a:spcPct val="0"/>
        </a:spcBef>
        <a:spcAft>
          <a:spcPct val="0"/>
        </a:spcAft>
        <a:defRPr sz="3600" b="1">
          <a:solidFill>
            <a:schemeClr val="tx2"/>
          </a:solidFill>
          <a:latin typeface="Berlin Sans FB Demi" pitchFamily="34" charset="0"/>
        </a:defRPr>
      </a:lvl7pPr>
      <a:lvl8pPr marL="1371600" algn="ctr" rtl="0" fontAlgn="base">
        <a:spcBef>
          <a:spcPct val="0"/>
        </a:spcBef>
        <a:spcAft>
          <a:spcPct val="0"/>
        </a:spcAft>
        <a:defRPr sz="3600" b="1">
          <a:solidFill>
            <a:schemeClr val="tx2"/>
          </a:solidFill>
          <a:latin typeface="Berlin Sans FB Demi" pitchFamily="34" charset="0"/>
        </a:defRPr>
      </a:lvl8pPr>
      <a:lvl9pPr marL="1828800" algn="ctr" rtl="0" fontAlgn="base">
        <a:spcBef>
          <a:spcPct val="0"/>
        </a:spcBef>
        <a:spcAft>
          <a:spcPct val="0"/>
        </a:spcAft>
        <a:defRPr sz="3600" b="1">
          <a:solidFill>
            <a:schemeClr val="tx2"/>
          </a:solidFill>
          <a:latin typeface="Berlin Sans FB Demi"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0.xml"/><Relationship Id="rId7" Type="http://schemas.openxmlformats.org/officeDocument/2006/relationships/image" Target="../media/image2.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 Id="rId9" Type="http://schemas.openxmlformats.org/officeDocument/2006/relationships/image" Target="../media/image3.wm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6.wmf"/><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4.wmf"/><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7.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6.w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wmf"/><Relationship Id="rId4" Type="http://schemas.openxmlformats.org/officeDocument/2006/relationships/image" Target="../media/image20.wmf"/></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wolfram.com/products/mathematica/"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hyperlink" Target="http://mathworld.wolfram.com/ChernoffFace.html" TargetMode="External"/><Relationship Id="rId4" Type="http://schemas.openxmlformats.org/officeDocument/2006/relationships/hyperlink" Target="http://www.amazon.com/exec/obidos/ASIN/0062731025/ref=nosim/weisstein-2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4.wmf"/><Relationship Id="rId4" Type="http://schemas.openxmlformats.org/officeDocument/2006/relationships/oleObject" Target="../embeddings/oleObject7.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4.wmf"/></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7.jpeg"/><Relationship Id="rId5" Type="http://schemas.openxmlformats.org/officeDocument/2006/relationships/image" Target="../media/image39.emf"/><Relationship Id="rId4" Type="http://schemas.openxmlformats.org/officeDocument/2006/relationships/oleObject" Target="../embeddings/oleObject9.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39.xml"/><Relationship Id="rId7" Type="http://schemas.openxmlformats.org/officeDocument/2006/relationships/image" Target="../media/image44.w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43.w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50.wmf"/><Relationship Id="rId3" Type="http://schemas.openxmlformats.org/officeDocument/2006/relationships/notesSlide" Target="../notesSlides/notesSlide40.xml"/><Relationship Id="rId7" Type="http://schemas.openxmlformats.org/officeDocument/2006/relationships/image" Target="../media/image47.emf"/><Relationship Id="rId12"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11" Type="http://schemas.openxmlformats.org/officeDocument/2006/relationships/image" Target="../media/image49.emf"/><Relationship Id="rId5" Type="http://schemas.openxmlformats.org/officeDocument/2006/relationships/image" Target="../media/image46.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4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5.wmf"/><Relationship Id="rId5" Type="http://schemas.openxmlformats.org/officeDocument/2006/relationships/image" Target="../media/image43.wmf"/><Relationship Id="rId4" Type="http://schemas.openxmlformats.org/officeDocument/2006/relationships/oleObject" Target="../embeddings/oleObject18.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51.wmf"/><Relationship Id="rId4" Type="http://schemas.openxmlformats.org/officeDocument/2006/relationships/oleObject" Target="../embeddings/oleObject19.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wmf"/><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image" Target="../media/image51.wmf"/><Relationship Id="rId4" Type="http://schemas.openxmlformats.org/officeDocument/2006/relationships/oleObject" Target="../embeddings/oleObject21.bin"/></Relationships>
</file>

<file path=ppt/slides/_rels/slide66.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notesSlide" Target="../notesSlides/notesSlide42.xml"/><Relationship Id="rId7"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53.wmf"/><Relationship Id="rId5" Type="http://schemas.openxmlformats.org/officeDocument/2006/relationships/oleObject" Target="../embeddings/oleObject22.bin"/><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6.png"/><Relationship Id="rId4" Type="http://schemas.openxmlformats.org/officeDocument/2006/relationships/image" Target="../media/image53.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7.wmf"/><Relationship Id="rId5" Type="http://schemas.openxmlformats.org/officeDocument/2006/relationships/oleObject" Target="../embeddings/oleObject25.bin"/><Relationship Id="rId4" Type="http://schemas.openxmlformats.org/officeDocument/2006/relationships/image" Target="../media/image5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44.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7.bin"/><Relationship Id="rId5" Type="http://schemas.openxmlformats.org/officeDocument/2006/relationships/image" Target="../media/image59.wmf"/><Relationship Id="rId4" Type="http://schemas.openxmlformats.org/officeDocument/2006/relationships/oleObject" Target="../embeddings/oleObject26.bin"/><Relationship Id="rId9" Type="http://schemas.openxmlformats.org/officeDocument/2006/relationships/image" Target="../media/image57.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C3DB52E-5A9E-4EAC-B340-0056A80FC88E}" type="slidenum">
              <a:rPr lang="en-US" altLang="en-US" sz="1200"/>
              <a:pPr/>
              <a:t>1</a:t>
            </a:fld>
            <a:endParaRPr lang="en-US" altLang="en-US" sz="1200"/>
          </a:p>
        </p:txBody>
      </p:sp>
      <p:sp>
        <p:nvSpPr>
          <p:cNvPr id="17411" name="Rectangle 1026"/>
          <p:cNvSpPr>
            <a:spLocks noGrp="1" noChangeArrowheads="1"/>
          </p:cNvSpPr>
          <p:nvPr>
            <p:ph type="title"/>
          </p:nvPr>
        </p:nvSpPr>
        <p:spPr>
          <a:xfrm>
            <a:off x="457200" y="2209800"/>
            <a:ext cx="8077200" cy="1752600"/>
          </a:xfrm>
        </p:spPr>
        <p:txBody>
          <a:bodyPr/>
          <a:lstStyle/>
          <a:p>
            <a:pPr eaLnBrk="1" hangingPunct="1"/>
            <a:r>
              <a:rPr lang="en-US" altLang="en-US" sz="6000" dirty="0" smtClean="0"/>
              <a:t>Data Mining </a:t>
            </a:r>
            <a:br>
              <a:rPr lang="en-US" altLang="en-US" sz="6000" dirty="0" smtClean="0"/>
            </a:br>
            <a:r>
              <a:rPr lang="en-US" altLang="en-US" sz="2800" dirty="0" smtClean="0"/>
              <a:t>Know your Data</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E64FC39-368B-4DEC-AB2F-B258A5B334EA}" type="slidenum">
              <a:rPr lang="en-US" altLang="en-US" sz="1200"/>
              <a:pPr/>
              <a:t>10</a:t>
            </a:fld>
            <a:endParaRPr lang="en-US" altLang="en-US" sz="1200"/>
          </a:p>
        </p:txBody>
      </p:sp>
      <p:sp>
        <p:nvSpPr>
          <p:cNvPr id="25603" name="Rectangle 2"/>
          <p:cNvSpPr>
            <a:spLocks noGrp="1" noChangeArrowheads="1"/>
          </p:cNvSpPr>
          <p:nvPr>
            <p:ph type="title"/>
          </p:nvPr>
        </p:nvSpPr>
        <p:spPr>
          <a:xfrm>
            <a:off x="0" y="304800"/>
            <a:ext cx="9144000" cy="762000"/>
          </a:xfrm>
        </p:spPr>
        <p:txBody>
          <a:bodyPr/>
          <a:lstStyle/>
          <a:p>
            <a:pPr eaLnBrk="1" hangingPunct="1"/>
            <a:r>
              <a:rPr lang="en-US" altLang="en-US" smtClean="0"/>
              <a:t>Basic Statistical Descriptions of Data</a:t>
            </a:r>
          </a:p>
        </p:txBody>
      </p:sp>
      <p:sp>
        <p:nvSpPr>
          <p:cNvPr id="25604" name="Rectangle 3"/>
          <p:cNvSpPr>
            <a:spLocks noGrp="1" noChangeArrowheads="1"/>
          </p:cNvSpPr>
          <p:nvPr>
            <p:ph type="body" idx="1"/>
          </p:nvPr>
        </p:nvSpPr>
        <p:spPr>
          <a:xfrm>
            <a:off x="381000" y="1295400"/>
            <a:ext cx="8305800" cy="5257800"/>
          </a:xfrm>
        </p:spPr>
        <p:txBody>
          <a:bodyPr/>
          <a:lstStyle/>
          <a:p>
            <a:pPr eaLnBrk="1" hangingPunct="1">
              <a:buSzPct val="80000"/>
            </a:pPr>
            <a:r>
              <a:rPr lang="en-US" altLang="en-US" sz="2400" u="sng" dirty="0" smtClean="0"/>
              <a:t>Motivation</a:t>
            </a:r>
          </a:p>
          <a:p>
            <a:pPr lvl="1" eaLnBrk="1" hangingPunct="1">
              <a:buSzPct val="80000"/>
            </a:pPr>
            <a:r>
              <a:rPr lang="en-US" altLang="en-US" sz="2400" dirty="0" smtClean="0"/>
              <a:t>To better understand the data: central tendency, variation and spread</a:t>
            </a:r>
          </a:p>
          <a:p>
            <a:pPr eaLnBrk="1" hangingPunct="1">
              <a:buSzPct val="80000"/>
            </a:pPr>
            <a:r>
              <a:rPr lang="en-US" altLang="en-US" sz="2400" u="sng" dirty="0" smtClean="0"/>
              <a:t>Data dispersion characteristics</a:t>
            </a:r>
            <a:r>
              <a:rPr lang="en-US" altLang="en-US" sz="2400" dirty="0" smtClean="0"/>
              <a:t> </a:t>
            </a:r>
          </a:p>
          <a:p>
            <a:pPr lvl="1" eaLnBrk="1" hangingPunct="1">
              <a:buSzPct val="80000"/>
            </a:pPr>
            <a:r>
              <a:rPr lang="en-US" altLang="en-US" sz="2400" dirty="0" smtClean="0"/>
              <a:t>median, max, min, quantiles, outliers, variance, etc.</a:t>
            </a:r>
          </a:p>
          <a:p>
            <a:pPr eaLnBrk="1" hangingPunct="1">
              <a:buSzPct val="80000"/>
            </a:pPr>
            <a:r>
              <a:rPr lang="en-US" altLang="en-US" sz="2400" u="sng" dirty="0" smtClean="0"/>
              <a:t>Numerical dimensions</a:t>
            </a:r>
            <a:r>
              <a:rPr lang="en-US" altLang="en-US" sz="2400" dirty="0" smtClean="0"/>
              <a:t> correspond to sorted intervals</a:t>
            </a:r>
          </a:p>
          <a:p>
            <a:pPr lvl="1" eaLnBrk="1" hangingPunct="1">
              <a:buSzPct val="80000"/>
            </a:pPr>
            <a:r>
              <a:rPr lang="en-US" altLang="en-US" sz="2400" dirty="0" smtClean="0"/>
              <a:t>Data dispersion: analyzed with multiple granularities of precision</a:t>
            </a:r>
          </a:p>
          <a:p>
            <a:pPr lvl="1" eaLnBrk="1" hangingPunct="1">
              <a:buSzPct val="80000"/>
            </a:pPr>
            <a:r>
              <a:rPr lang="en-US" altLang="en-US" sz="2400" dirty="0" smtClean="0"/>
              <a:t>Boxplot or quantile analysis on sorted intervals</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80E3CB0-9A60-498B-B2A9-6EC94307F476}" type="slidenum">
              <a:rPr lang="en-US" altLang="en-US" sz="1200"/>
              <a:pPr/>
              <a:t>11</a:t>
            </a:fld>
            <a:endParaRPr lang="en-US" altLang="en-US" sz="1200"/>
          </a:p>
        </p:txBody>
      </p:sp>
      <p:sp>
        <p:nvSpPr>
          <p:cNvPr id="1031" name="Rectangle 2"/>
          <p:cNvSpPr>
            <a:spLocks noGrp="1" noChangeArrowheads="1"/>
          </p:cNvSpPr>
          <p:nvPr>
            <p:ph type="title"/>
          </p:nvPr>
        </p:nvSpPr>
        <p:spPr/>
        <p:txBody>
          <a:bodyPr/>
          <a:lstStyle/>
          <a:p>
            <a:pPr eaLnBrk="1" hangingPunct="1"/>
            <a:r>
              <a:rPr lang="en-US" altLang="en-US" smtClean="0">
                <a:solidFill>
                  <a:srgbClr val="170981"/>
                </a:solidFill>
              </a:rPr>
              <a:t>Measuring the Central Tendency</a:t>
            </a:r>
            <a:endParaRPr lang="en-US" altLang="en-US" sz="4000" smtClean="0">
              <a:solidFill>
                <a:srgbClr val="170981"/>
              </a:solidFill>
            </a:endParaRPr>
          </a:p>
        </p:txBody>
      </p:sp>
      <p:sp>
        <p:nvSpPr>
          <p:cNvPr id="1032" name="Rectangle 3"/>
          <p:cNvSpPr>
            <a:spLocks noGrp="1" noChangeArrowheads="1"/>
          </p:cNvSpPr>
          <p:nvPr>
            <p:ph type="body" sz="half" idx="1"/>
          </p:nvPr>
        </p:nvSpPr>
        <p:spPr>
          <a:xfrm>
            <a:off x="228600" y="1143000"/>
            <a:ext cx="8153400" cy="5029200"/>
          </a:xfrm>
        </p:spPr>
        <p:txBody>
          <a:bodyPr/>
          <a:lstStyle/>
          <a:p>
            <a:pPr eaLnBrk="1" hangingPunct="1">
              <a:lnSpc>
                <a:spcPct val="130000"/>
              </a:lnSpc>
              <a:buSzPct val="80000"/>
            </a:pPr>
            <a:r>
              <a:rPr lang="en-US" altLang="en-US" sz="1800" u="sng" dirty="0" smtClean="0"/>
              <a:t>Mean (algebraic measure) (sample vs. population):</a:t>
            </a:r>
          </a:p>
          <a:p>
            <a:pPr lvl="1" eaLnBrk="1" hangingPunct="1">
              <a:lnSpc>
                <a:spcPct val="130000"/>
              </a:lnSpc>
              <a:buSzPct val="80000"/>
              <a:buFont typeface="Wingdings" panose="05000000000000000000" pitchFamily="2" charset="2"/>
              <a:buNone/>
            </a:pPr>
            <a:r>
              <a:rPr lang="en-US" altLang="en-US" sz="1800" dirty="0" smtClean="0"/>
              <a:t>Note: </a:t>
            </a:r>
            <a:r>
              <a:rPr lang="en-US" altLang="en-US" sz="1800" i="1" dirty="0" smtClean="0"/>
              <a:t>n</a:t>
            </a:r>
            <a:r>
              <a:rPr lang="en-US" altLang="en-US" sz="1800" dirty="0" smtClean="0"/>
              <a:t> is sample size and </a:t>
            </a:r>
            <a:r>
              <a:rPr lang="en-US" altLang="en-US" sz="1800" i="1" dirty="0" smtClean="0"/>
              <a:t>N</a:t>
            </a:r>
            <a:r>
              <a:rPr lang="en-US" altLang="en-US" sz="1800" dirty="0" smtClean="0"/>
              <a:t> is population size. </a:t>
            </a:r>
          </a:p>
          <a:p>
            <a:pPr lvl="1" eaLnBrk="1" hangingPunct="1">
              <a:lnSpc>
                <a:spcPct val="130000"/>
              </a:lnSpc>
              <a:buSzPct val="80000"/>
            </a:pPr>
            <a:r>
              <a:rPr lang="en-US" altLang="en-US" sz="1800" dirty="0" smtClean="0"/>
              <a:t>Weighted arithmetic mean:</a:t>
            </a:r>
          </a:p>
          <a:p>
            <a:pPr lvl="1" eaLnBrk="1" hangingPunct="1">
              <a:lnSpc>
                <a:spcPct val="130000"/>
              </a:lnSpc>
              <a:buSzPct val="80000"/>
            </a:pPr>
            <a:r>
              <a:rPr lang="en-US" altLang="en-US" sz="1800" dirty="0" smtClean="0"/>
              <a:t>Trimmed mean: chopping extreme values</a:t>
            </a:r>
          </a:p>
          <a:p>
            <a:pPr eaLnBrk="1" hangingPunct="1">
              <a:lnSpc>
                <a:spcPct val="130000"/>
              </a:lnSpc>
              <a:buSzPct val="80000"/>
            </a:pPr>
            <a:r>
              <a:rPr lang="en-US" altLang="en-US" sz="1800" u="sng" dirty="0" smtClean="0"/>
              <a:t>Median</a:t>
            </a:r>
            <a:r>
              <a:rPr lang="en-US" altLang="en-US" sz="1800" dirty="0" smtClean="0"/>
              <a:t>: </a:t>
            </a:r>
          </a:p>
          <a:p>
            <a:pPr lvl="1" eaLnBrk="1" hangingPunct="1">
              <a:lnSpc>
                <a:spcPct val="130000"/>
              </a:lnSpc>
              <a:buSzPct val="80000"/>
            </a:pPr>
            <a:r>
              <a:rPr lang="en-US" altLang="en-US" sz="1800" dirty="0" smtClean="0"/>
              <a:t>Middle value if odd number of values, or average of the middle two values otherwise</a:t>
            </a:r>
            <a:endParaRPr lang="en-US" altLang="en-US" sz="1800" u="sng" dirty="0" smtClean="0"/>
          </a:p>
          <a:p>
            <a:pPr eaLnBrk="1" hangingPunct="1">
              <a:lnSpc>
                <a:spcPct val="130000"/>
              </a:lnSpc>
              <a:buSzPct val="80000"/>
            </a:pPr>
            <a:r>
              <a:rPr lang="en-US" altLang="en-US" sz="1800" u="sng" dirty="0" smtClean="0"/>
              <a:t>Mode</a:t>
            </a:r>
          </a:p>
          <a:p>
            <a:pPr lvl="1" eaLnBrk="1" hangingPunct="1">
              <a:lnSpc>
                <a:spcPct val="130000"/>
              </a:lnSpc>
              <a:buSzPct val="80000"/>
            </a:pPr>
            <a:r>
              <a:rPr lang="en-US" altLang="en-US" sz="1800" dirty="0" smtClean="0"/>
              <a:t>Value that occurs most frequently in the data</a:t>
            </a:r>
          </a:p>
          <a:p>
            <a:pPr lvl="1" eaLnBrk="1" hangingPunct="1">
              <a:lnSpc>
                <a:spcPct val="130000"/>
              </a:lnSpc>
              <a:buSzPct val="80000"/>
            </a:pPr>
            <a:r>
              <a:rPr lang="en-US" altLang="en-US" sz="1800" dirty="0" smtClean="0"/>
              <a:t>Unimodal, bimodal, </a:t>
            </a:r>
            <a:r>
              <a:rPr lang="en-US" altLang="en-US" sz="1800" dirty="0" err="1" smtClean="0"/>
              <a:t>trimodal</a:t>
            </a:r>
            <a:endParaRPr lang="en-US" altLang="en-US" sz="1800" dirty="0" smtClean="0"/>
          </a:p>
          <a:p>
            <a:pPr lvl="1" eaLnBrk="1" hangingPunct="1">
              <a:lnSpc>
                <a:spcPct val="130000"/>
              </a:lnSpc>
              <a:buSzPct val="80000"/>
            </a:pPr>
            <a:r>
              <a:rPr lang="en-US" altLang="en-US" sz="1800" dirty="0" smtClean="0"/>
              <a:t>Empirical formula:</a:t>
            </a:r>
          </a:p>
          <a:p>
            <a:pPr lvl="1" eaLnBrk="1" hangingPunct="1">
              <a:lnSpc>
                <a:spcPct val="130000"/>
              </a:lnSpc>
              <a:buSzPct val="80000"/>
            </a:pPr>
            <a:r>
              <a:rPr lang="en-US" altLang="en-US" sz="1800" dirty="0" smtClean="0"/>
              <a:t>Mode for unimodal frequencies can be approximated if mean and median values are known</a:t>
            </a:r>
          </a:p>
        </p:txBody>
      </p:sp>
      <p:graphicFrame>
        <p:nvGraphicFramePr>
          <p:cNvPr id="1026" name="Object 4"/>
          <p:cNvGraphicFramePr>
            <a:graphicFrameLocks noChangeAspect="1"/>
          </p:cNvGraphicFramePr>
          <p:nvPr>
            <p:extLst>
              <p:ext uri="{D42A27DB-BD31-4B8C-83A1-F6EECF244321}">
                <p14:modId xmlns:p14="http://schemas.microsoft.com/office/powerpoint/2010/main" val="2964479073"/>
              </p:ext>
            </p:extLst>
          </p:nvPr>
        </p:nvGraphicFramePr>
        <p:xfrm>
          <a:off x="5957888" y="1143000"/>
          <a:ext cx="1878012" cy="846138"/>
        </p:xfrm>
        <a:graphic>
          <a:graphicData uri="http://schemas.openxmlformats.org/presentationml/2006/ole">
            <mc:AlternateContent xmlns:mc="http://schemas.openxmlformats.org/markup-compatibility/2006">
              <mc:Choice xmlns:v="urn:schemas-microsoft-com:vml" Requires="v">
                <p:oleObj spid="_x0000_s1398" name="Equation" r:id="rId4" imgW="761760" imgH="431640" progId="Equation.3">
                  <p:embed/>
                </p:oleObj>
              </mc:Choice>
              <mc:Fallback>
                <p:oleObj name="Equation" r:id="rId4" imgW="761760" imgH="431640" progId="Equation.3">
                  <p:embed/>
                  <p:pic>
                    <p:nvPicPr>
                      <p:cNvPr id="0" name="Object 4"/>
                      <p:cNvPicPr>
                        <a:picLocks noChangeAspect="1" noChangeArrowheads="1"/>
                      </p:cNvPicPr>
                      <p:nvPr/>
                    </p:nvPicPr>
                    <p:blipFill>
                      <a:blip r:embed="rId5"/>
                      <a:srcRect/>
                      <a:stretch>
                        <a:fillRect/>
                      </a:stretch>
                    </p:blipFill>
                    <p:spPr bwMode="auto">
                      <a:xfrm>
                        <a:off x="5957888" y="1143000"/>
                        <a:ext cx="1878012"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7" name="Object 5"/>
          <p:cNvGraphicFramePr>
            <a:graphicFrameLocks noChangeAspect="1"/>
          </p:cNvGraphicFramePr>
          <p:nvPr>
            <p:extLst>
              <p:ext uri="{D42A27DB-BD31-4B8C-83A1-F6EECF244321}">
                <p14:modId xmlns:p14="http://schemas.microsoft.com/office/powerpoint/2010/main" val="2454775827"/>
              </p:ext>
            </p:extLst>
          </p:nvPr>
        </p:nvGraphicFramePr>
        <p:xfrm>
          <a:off x="5715000" y="1981200"/>
          <a:ext cx="1600200" cy="1447800"/>
        </p:xfrm>
        <a:graphic>
          <a:graphicData uri="http://schemas.openxmlformats.org/presentationml/2006/ole">
            <mc:AlternateContent xmlns:mc="http://schemas.openxmlformats.org/markup-compatibility/2006">
              <mc:Choice xmlns:v="urn:schemas-microsoft-com:vml" Requires="v">
                <p:oleObj spid="_x0000_s1399" name="Equation" r:id="rId6" imgW="749160" imgH="838080" progId="Equation.3">
                  <p:embed/>
                </p:oleObj>
              </mc:Choice>
              <mc:Fallback>
                <p:oleObj name="Equation" r:id="rId6" imgW="749160" imgH="838080" progId="Equation.3">
                  <p:embed/>
                  <p:pic>
                    <p:nvPicPr>
                      <p:cNvPr id="0" name="Object 5"/>
                      <p:cNvPicPr>
                        <a:picLocks noChangeAspect="1" noChangeArrowheads="1"/>
                      </p:cNvPicPr>
                      <p:nvPr/>
                    </p:nvPicPr>
                    <p:blipFill>
                      <a:blip r:embed="rId7"/>
                      <a:srcRect/>
                      <a:stretch>
                        <a:fillRect/>
                      </a:stretch>
                    </p:blipFill>
                    <p:spPr bwMode="auto">
                      <a:xfrm>
                        <a:off x="5715000" y="1981200"/>
                        <a:ext cx="1600200"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8" name="Object 7"/>
          <p:cNvGraphicFramePr>
            <a:graphicFrameLocks noChangeAspect="1"/>
          </p:cNvGraphicFramePr>
          <p:nvPr>
            <p:extLst>
              <p:ext uri="{D42A27DB-BD31-4B8C-83A1-F6EECF244321}">
                <p14:modId xmlns:p14="http://schemas.microsoft.com/office/powerpoint/2010/main" val="2519918462"/>
              </p:ext>
            </p:extLst>
          </p:nvPr>
        </p:nvGraphicFramePr>
        <p:xfrm>
          <a:off x="3276600" y="5191918"/>
          <a:ext cx="4449763" cy="420688"/>
        </p:xfrm>
        <a:graphic>
          <a:graphicData uri="http://schemas.openxmlformats.org/presentationml/2006/ole">
            <mc:AlternateContent xmlns:mc="http://schemas.openxmlformats.org/markup-compatibility/2006">
              <mc:Choice xmlns:v="urn:schemas-microsoft-com:vml" Requires="v">
                <p:oleObj spid="_x0000_s1400" name="Equation" r:id="rId8" imgW="2197080" imgH="203040" progId="Equation.3">
                  <p:embed/>
                </p:oleObj>
              </mc:Choice>
              <mc:Fallback>
                <p:oleObj name="Equation" r:id="rId8" imgW="2197080" imgH="203040" progId="Equation.3">
                  <p:embed/>
                  <p:pic>
                    <p:nvPicPr>
                      <p:cNvPr id="0" name="Object 7"/>
                      <p:cNvPicPr>
                        <a:picLocks noChangeAspect="1" noChangeArrowheads="1"/>
                      </p:cNvPicPr>
                      <p:nvPr/>
                    </p:nvPicPr>
                    <p:blipFill>
                      <a:blip r:embed="rId9"/>
                      <a:srcRect/>
                      <a:stretch>
                        <a:fillRect/>
                      </a:stretch>
                    </p:blipFill>
                    <p:spPr bwMode="auto">
                      <a:xfrm>
                        <a:off x="3276600" y="5191918"/>
                        <a:ext cx="444976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5"/>
          <p:cNvSpPr>
            <a:spLocks noGrp="1"/>
          </p:cNvSpPr>
          <p:nvPr>
            <p:ph type="dt" sz="quarter" idx="4294967295"/>
          </p:nvPr>
        </p:nvSpPr>
        <p:spPr bwMode="auto">
          <a:xfrm>
            <a:off x="152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D36861DF-5350-488A-B5ED-28A5476DB46D}" type="datetime4">
              <a:rPr lang="en-US" altLang="en-US" sz="1200"/>
              <a:pPr eaLnBrk="1" hangingPunct="1"/>
              <a:t>September 8, 2024</a:t>
            </a:fld>
            <a:endParaRPr lang="en-US" altLang="en-US" sz="1200"/>
          </a:p>
        </p:txBody>
      </p:sp>
      <p:sp>
        <p:nvSpPr>
          <p:cNvPr id="26627" name="Footer Placeholder 6"/>
          <p:cNvSpPr>
            <a:spLocks noGrp="1"/>
          </p:cNvSpPr>
          <p:nvPr>
            <p:ph type="ftr" sz="quarter" idx="4294967295"/>
          </p:nvPr>
        </p:nvSpPr>
        <p:spPr bwMode="auto">
          <a:xfrm>
            <a:off x="3124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200"/>
              <a:t>Data Mining: Concepts and Techniques</a:t>
            </a:r>
          </a:p>
        </p:txBody>
      </p:sp>
      <p:sp>
        <p:nvSpPr>
          <p:cNvPr id="26628" name="Slide Number Placeholder 7"/>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36498F6-CAD6-4D02-9B77-81A6501542AA}" type="slidenum">
              <a:rPr lang="en-US" altLang="en-US" sz="1200"/>
              <a:pPr/>
              <a:t>12</a:t>
            </a:fld>
            <a:endParaRPr lang="en-US" altLang="en-US" sz="1200"/>
          </a:p>
        </p:txBody>
      </p:sp>
      <p:sp>
        <p:nvSpPr>
          <p:cNvPr id="26629" name="Rectangle 2"/>
          <p:cNvSpPr>
            <a:spLocks noGrp="1" noChangeArrowheads="1"/>
          </p:cNvSpPr>
          <p:nvPr>
            <p:ph type="title"/>
          </p:nvPr>
        </p:nvSpPr>
        <p:spPr>
          <a:xfrm>
            <a:off x="0" y="228600"/>
            <a:ext cx="5867400" cy="685800"/>
          </a:xfrm>
        </p:spPr>
        <p:txBody>
          <a:bodyPr/>
          <a:lstStyle/>
          <a:p>
            <a:pPr eaLnBrk="1" hangingPunct="1"/>
            <a:r>
              <a:rPr lang="en-US" altLang="en-US" sz="3200" smtClean="0"/>
              <a:t> </a:t>
            </a:r>
            <a:r>
              <a:rPr lang="en-US" altLang="en-US" smtClean="0"/>
              <a:t>Symmetric vs. Skewed Data</a:t>
            </a:r>
            <a:endParaRPr lang="en-US" altLang="en-US" sz="3200" smtClean="0"/>
          </a:p>
        </p:txBody>
      </p:sp>
      <p:sp>
        <p:nvSpPr>
          <p:cNvPr id="26630" name="Rectangle 3"/>
          <p:cNvSpPr>
            <a:spLocks noGrp="1" noChangeArrowheads="1"/>
          </p:cNvSpPr>
          <p:nvPr>
            <p:ph type="body" sz="half" idx="1"/>
          </p:nvPr>
        </p:nvSpPr>
        <p:spPr>
          <a:xfrm>
            <a:off x="304800" y="1295400"/>
            <a:ext cx="5334000" cy="1255713"/>
          </a:xfrm>
        </p:spPr>
        <p:txBody>
          <a:bodyPr/>
          <a:lstStyle/>
          <a:p>
            <a:pPr eaLnBrk="1" hangingPunct="1">
              <a:lnSpc>
                <a:spcPct val="120000"/>
              </a:lnSpc>
            </a:pPr>
            <a:r>
              <a:rPr lang="en-US" altLang="en-US" sz="2400" smtClean="0">
                <a:solidFill>
                  <a:schemeClr val="tx2"/>
                </a:solidFill>
              </a:rPr>
              <a:t>Median, mean and mode of symmetric, positively and negatively skewed data</a:t>
            </a:r>
          </a:p>
        </p:txBody>
      </p:sp>
      <p:pic>
        <p:nvPicPr>
          <p:cNvPr id="26631" name="Picture 6" descr="rightskew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343400" y="2819400"/>
            <a:ext cx="4800600" cy="4048125"/>
          </a:xfrm>
          <a:noFill/>
        </p:spPr>
      </p:pic>
      <p:pic>
        <p:nvPicPr>
          <p:cNvPr id="26632" name="Picture 8" descr="leftskewed"/>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0" y="3086100"/>
            <a:ext cx="4876800" cy="3771900"/>
          </a:xfrm>
          <a:noFill/>
        </p:spPr>
      </p:pic>
      <p:pic>
        <p:nvPicPr>
          <p:cNvPr id="26633" name="Picture 10" descr="ha02sk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0"/>
            <a:ext cx="3810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Rectangle 11"/>
          <p:cNvSpPr>
            <a:spLocks noChangeArrowheads="1"/>
          </p:cNvSpPr>
          <p:nvPr/>
        </p:nvSpPr>
        <p:spPr bwMode="auto">
          <a:xfrm>
            <a:off x="2362200" y="51816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20000"/>
              </a:lnSpc>
              <a:spcBef>
                <a:spcPct val="20000"/>
              </a:spcBef>
              <a:buClr>
                <a:schemeClr val="folHlink"/>
              </a:buClr>
              <a:buSzPct val="60000"/>
              <a:buFont typeface="Wingdings" panose="05000000000000000000" pitchFamily="2" charset="2"/>
              <a:buNone/>
            </a:pPr>
            <a:r>
              <a:rPr lang="en-US" altLang="en-US" sz="1600">
                <a:solidFill>
                  <a:schemeClr val="tx2"/>
                </a:solidFill>
              </a:rPr>
              <a:t>positively skewed</a:t>
            </a:r>
          </a:p>
        </p:txBody>
      </p:sp>
      <p:sp>
        <p:nvSpPr>
          <p:cNvPr id="26635" name="Rectangle 12"/>
          <p:cNvSpPr>
            <a:spLocks noChangeArrowheads="1"/>
          </p:cNvSpPr>
          <p:nvPr/>
        </p:nvSpPr>
        <p:spPr bwMode="auto">
          <a:xfrm>
            <a:off x="5257800" y="51816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20000"/>
              </a:lnSpc>
              <a:spcBef>
                <a:spcPct val="20000"/>
              </a:spcBef>
              <a:buClr>
                <a:schemeClr val="folHlink"/>
              </a:buClr>
              <a:buSzPct val="60000"/>
              <a:buFont typeface="Wingdings" panose="05000000000000000000" pitchFamily="2" charset="2"/>
              <a:buNone/>
            </a:pPr>
            <a:r>
              <a:rPr lang="en-US" altLang="en-US" sz="1600">
                <a:solidFill>
                  <a:schemeClr val="tx2"/>
                </a:solidFill>
              </a:rPr>
              <a:t>negatively skewed</a:t>
            </a:r>
          </a:p>
        </p:txBody>
      </p:sp>
      <p:sp>
        <p:nvSpPr>
          <p:cNvPr id="26636" name="Rectangle 13"/>
          <p:cNvSpPr>
            <a:spLocks noChangeArrowheads="1"/>
          </p:cNvSpPr>
          <p:nvPr/>
        </p:nvSpPr>
        <p:spPr bwMode="auto">
          <a:xfrm>
            <a:off x="5791200" y="14478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20000"/>
              </a:lnSpc>
              <a:spcBef>
                <a:spcPct val="20000"/>
              </a:spcBef>
              <a:buClr>
                <a:schemeClr val="folHlink"/>
              </a:buClr>
              <a:buSzPct val="60000"/>
              <a:buFont typeface="Wingdings" panose="05000000000000000000" pitchFamily="2" charset="2"/>
              <a:buNone/>
            </a:pPr>
            <a:r>
              <a:rPr lang="en-US" altLang="en-US" sz="1600">
                <a:solidFill>
                  <a:schemeClr val="tx2"/>
                </a:solidFill>
              </a:rPr>
              <a:t>symmetric</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64B3208-8274-4134-A37A-D95AB577E706}" type="slidenum">
              <a:rPr lang="en-US" altLang="en-US" sz="1200"/>
              <a:pPr/>
              <a:t>13</a:t>
            </a:fld>
            <a:endParaRPr lang="en-US" altLang="en-US" sz="1200"/>
          </a:p>
        </p:txBody>
      </p:sp>
      <p:sp>
        <p:nvSpPr>
          <p:cNvPr id="2053" name="Rectangle 2"/>
          <p:cNvSpPr>
            <a:spLocks noGrp="1" noChangeArrowheads="1"/>
          </p:cNvSpPr>
          <p:nvPr>
            <p:ph type="title"/>
          </p:nvPr>
        </p:nvSpPr>
        <p:spPr/>
        <p:txBody>
          <a:bodyPr/>
          <a:lstStyle/>
          <a:p>
            <a:pPr eaLnBrk="1" hangingPunct="1"/>
            <a:r>
              <a:rPr lang="en-US" altLang="en-US" smtClean="0">
                <a:solidFill>
                  <a:srgbClr val="170981"/>
                </a:solidFill>
              </a:rPr>
              <a:t>Measuring the Dispersion of Data</a:t>
            </a:r>
          </a:p>
        </p:txBody>
      </p:sp>
      <p:sp>
        <p:nvSpPr>
          <p:cNvPr id="2054" name="Rectangle 3"/>
          <p:cNvSpPr>
            <a:spLocks noGrp="1" noChangeArrowheads="1"/>
          </p:cNvSpPr>
          <p:nvPr>
            <p:ph type="body" sz="half" idx="1"/>
          </p:nvPr>
        </p:nvSpPr>
        <p:spPr>
          <a:xfrm>
            <a:off x="304800" y="1295400"/>
            <a:ext cx="8610600" cy="5029200"/>
          </a:xfrm>
        </p:spPr>
        <p:txBody>
          <a:bodyPr/>
          <a:lstStyle/>
          <a:p>
            <a:pPr eaLnBrk="1" hangingPunct="1">
              <a:lnSpc>
                <a:spcPct val="130000"/>
              </a:lnSpc>
              <a:buSzPct val="80000"/>
            </a:pPr>
            <a:r>
              <a:rPr lang="en-US" altLang="en-US" sz="1800" dirty="0" smtClean="0"/>
              <a:t>Quartiles, outliers and boxplots</a:t>
            </a:r>
          </a:p>
          <a:p>
            <a:pPr lvl="1" eaLnBrk="1" hangingPunct="1">
              <a:lnSpc>
                <a:spcPct val="130000"/>
              </a:lnSpc>
              <a:buSzPct val="80000"/>
            </a:pPr>
            <a:r>
              <a:rPr lang="en-US" altLang="en-US" sz="1800" b="1" dirty="0" smtClean="0"/>
              <a:t>Quartiles</a:t>
            </a:r>
            <a:r>
              <a:rPr lang="en-US" altLang="en-US" sz="1800" dirty="0" smtClean="0"/>
              <a:t>: Q</a:t>
            </a:r>
            <a:r>
              <a:rPr lang="en-US" altLang="en-US" sz="1800" baseline="-25000" dirty="0" smtClean="0"/>
              <a:t>1</a:t>
            </a:r>
            <a:r>
              <a:rPr lang="en-US" altLang="en-US" sz="1800" dirty="0" smtClean="0"/>
              <a:t> (25</a:t>
            </a:r>
            <a:r>
              <a:rPr lang="en-US" altLang="en-US" sz="1800" baseline="30000" dirty="0" smtClean="0"/>
              <a:t>th</a:t>
            </a:r>
            <a:r>
              <a:rPr lang="en-US" altLang="en-US" sz="1800" dirty="0" smtClean="0"/>
              <a:t> percentile), Q</a:t>
            </a:r>
            <a:r>
              <a:rPr lang="en-US" altLang="en-US" sz="1800" baseline="-25000" dirty="0" smtClean="0"/>
              <a:t>3</a:t>
            </a:r>
            <a:r>
              <a:rPr lang="en-US" altLang="en-US" sz="1800" dirty="0" smtClean="0"/>
              <a:t> (75</a:t>
            </a:r>
            <a:r>
              <a:rPr lang="en-US" altLang="en-US" sz="1800" baseline="30000" dirty="0" smtClean="0"/>
              <a:t>th</a:t>
            </a:r>
            <a:r>
              <a:rPr lang="en-US" altLang="en-US" sz="1800" dirty="0" smtClean="0"/>
              <a:t> percentile)</a:t>
            </a:r>
          </a:p>
          <a:p>
            <a:pPr lvl="1" eaLnBrk="1" hangingPunct="1">
              <a:lnSpc>
                <a:spcPct val="130000"/>
              </a:lnSpc>
              <a:buSzPct val="80000"/>
            </a:pPr>
            <a:r>
              <a:rPr lang="en-US" altLang="en-US" sz="1800" b="1" dirty="0" smtClean="0"/>
              <a:t>Inter-quartile range</a:t>
            </a:r>
            <a:r>
              <a:rPr lang="en-US" altLang="en-US" sz="1800" dirty="0" smtClean="0"/>
              <a:t>: IQR = Q</a:t>
            </a:r>
            <a:r>
              <a:rPr lang="en-US" altLang="en-US" sz="1800" baseline="-25000" dirty="0" smtClean="0"/>
              <a:t>3 </a:t>
            </a:r>
            <a:r>
              <a:rPr lang="en-US" altLang="en-US" sz="1800" dirty="0" smtClean="0"/>
              <a:t>–</a:t>
            </a:r>
            <a:r>
              <a:rPr lang="en-US" altLang="en-US" sz="1800" baseline="-25000" dirty="0" smtClean="0"/>
              <a:t> </a:t>
            </a:r>
            <a:r>
              <a:rPr lang="en-US" altLang="en-US" sz="1800" dirty="0" smtClean="0"/>
              <a:t>Q</a:t>
            </a:r>
            <a:r>
              <a:rPr lang="en-US" altLang="en-US" sz="1800" baseline="-25000" dirty="0" smtClean="0"/>
              <a:t>1 </a:t>
            </a:r>
          </a:p>
          <a:p>
            <a:pPr lvl="1" eaLnBrk="1" hangingPunct="1">
              <a:lnSpc>
                <a:spcPct val="130000"/>
              </a:lnSpc>
              <a:buSzPct val="80000"/>
            </a:pPr>
            <a:r>
              <a:rPr lang="en-US" altLang="en-US" sz="1800" b="1" dirty="0" smtClean="0"/>
              <a:t>Five number summary</a:t>
            </a:r>
            <a:r>
              <a:rPr lang="en-US" altLang="en-US" sz="1800" dirty="0" smtClean="0"/>
              <a:t>: min, Q</a:t>
            </a:r>
            <a:r>
              <a:rPr lang="en-US" altLang="en-US" sz="1800" baseline="-25000" dirty="0" smtClean="0"/>
              <a:t>1</a:t>
            </a:r>
            <a:r>
              <a:rPr lang="en-US" altLang="en-US" sz="1800" dirty="0" smtClean="0"/>
              <a:t>, median,</a:t>
            </a:r>
            <a:r>
              <a:rPr lang="en-US" altLang="en-US" sz="1800" baseline="-25000" dirty="0" smtClean="0"/>
              <a:t> </a:t>
            </a:r>
            <a:r>
              <a:rPr lang="en-US" altLang="en-US" sz="1800" dirty="0" smtClean="0"/>
              <a:t>Q</a:t>
            </a:r>
            <a:r>
              <a:rPr lang="en-US" altLang="en-US" sz="1800" baseline="-25000" dirty="0" smtClean="0"/>
              <a:t>3</a:t>
            </a:r>
            <a:r>
              <a:rPr lang="en-US" altLang="en-US" sz="1800" dirty="0" smtClean="0"/>
              <a:t>, max</a:t>
            </a:r>
          </a:p>
          <a:p>
            <a:pPr lvl="1" eaLnBrk="1" hangingPunct="1">
              <a:lnSpc>
                <a:spcPct val="130000"/>
              </a:lnSpc>
              <a:buSzPct val="80000"/>
            </a:pPr>
            <a:r>
              <a:rPr lang="en-US" altLang="en-US" sz="1800" b="1" dirty="0" smtClean="0"/>
              <a:t>Boxplot</a:t>
            </a:r>
            <a:r>
              <a:rPr lang="en-US" altLang="en-US" sz="1800" dirty="0" smtClean="0"/>
              <a:t>: ends of the box are the quartiles; median is marked; add whiskers, and plot outliers individually</a:t>
            </a:r>
          </a:p>
          <a:p>
            <a:pPr lvl="1" eaLnBrk="1" hangingPunct="1">
              <a:lnSpc>
                <a:spcPct val="130000"/>
              </a:lnSpc>
              <a:buSzPct val="80000"/>
            </a:pPr>
            <a:r>
              <a:rPr lang="en-US" altLang="en-US" sz="1800" b="1" dirty="0" smtClean="0"/>
              <a:t>Outlier</a:t>
            </a:r>
            <a:r>
              <a:rPr lang="en-US" altLang="en-US" sz="1800" dirty="0" smtClean="0"/>
              <a:t>: usually, a value lower/higher </a:t>
            </a:r>
          </a:p>
          <a:p>
            <a:pPr lvl="2" eaLnBrk="1" hangingPunct="1">
              <a:lnSpc>
                <a:spcPct val="130000"/>
              </a:lnSpc>
              <a:buSzPct val="80000"/>
            </a:pPr>
            <a:r>
              <a:rPr lang="en-US" altLang="en-US" sz="1400" dirty="0" smtClean="0"/>
              <a:t>than o = (1.5 x IQR) of (Q1-o)/(Q3+o)</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E7FFA96-5AAD-4C0D-BC0F-7E418AB9D0C4}" type="slidenum">
              <a:rPr lang="en-US" altLang="en-US" sz="1200"/>
              <a:pPr/>
              <a:t>14</a:t>
            </a:fld>
            <a:endParaRPr lang="en-US" altLang="en-US" sz="1200"/>
          </a:p>
        </p:txBody>
      </p:sp>
      <p:pic>
        <p:nvPicPr>
          <p:cNvPr id="31747" name="Picture 1035" descr="box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288" y="2362200"/>
            <a:ext cx="283051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
          <p:cNvSpPr>
            <a:spLocks noGrp="1" noChangeArrowheads="1"/>
          </p:cNvSpPr>
          <p:nvPr>
            <p:ph type="title"/>
          </p:nvPr>
        </p:nvSpPr>
        <p:spPr>
          <a:xfrm>
            <a:off x="152400" y="304800"/>
            <a:ext cx="5181600" cy="609600"/>
          </a:xfrm>
        </p:spPr>
        <p:txBody>
          <a:bodyPr/>
          <a:lstStyle/>
          <a:p>
            <a:pPr eaLnBrk="1" hangingPunct="1"/>
            <a:r>
              <a:rPr lang="en-US" altLang="en-US" sz="3200" smtClean="0"/>
              <a:t> </a:t>
            </a:r>
            <a:r>
              <a:rPr lang="en-US" altLang="en-US" smtClean="0"/>
              <a:t>Boxplot Analysis</a:t>
            </a:r>
          </a:p>
        </p:txBody>
      </p:sp>
      <p:sp>
        <p:nvSpPr>
          <p:cNvPr id="31749" name="Rectangle 3"/>
          <p:cNvSpPr>
            <a:spLocks noGrp="1" noChangeArrowheads="1"/>
          </p:cNvSpPr>
          <p:nvPr>
            <p:ph type="body" sz="half" idx="1"/>
          </p:nvPr>
        </p:nvSpPr>
        <p:spPr>
          <a:xfrm>
            <a:off x="381000" y="1371600"/>
            <a:ext cx="6096000" cy="5181600"/>
          </a:xfrm>
        </p:spPr>
        <p:txBody>
          <a:bodyPr/>
          <a:lstStyle/>
          <a:p>
            <a:pPr eaLnBrk="1" hangingPunct="1">
              <a:lnSpc>
                <a:spcPct val="120000"/>
              </a:lnSpc>
            </a:pPr>
            <a:r>
              <a:rPr lang="en-US" altLang="en-US" sz="2000" b="1" smtClean="0"/>
              <a:t>Five-number summary</a:t>
            </a:r>
            <a:r>
              <a:rPr lang="en-US" altLang="en-US" sz="2000" smtClean="0"/>
              <a:t> of a distribution</a:t>
            </a:r>
          </a:p>
          <a:p>
            <a:pPr lvl="1" eaLnBrk="1" hangingPunct="1">
              <a:lnSpc>
                <a:spcPct val="120000"/>
              </a:lnSpc>
            </a:pPr>
            <a:r>
              <a:rPr lang="en-US" altLang="en-US" sz="2000" smtClean="0"/>
              <a:t>Minimum, Q1, Median, Q3, Maximum</a:t>
            </a:r>
          </a:p>
          <a:p>
            <a:pPr eaLnBrk="1" hangingPunct="1">
              <a:lnSpc>
                <a:spcPct val="120000"/>
              </a:lnSpc>
            </a:pPr>
            <a:r>
              <a:rPr lang="en-US" altLang="en-US" sz="2000" b="1" smtClean="0"/>
              <a:t>Boxplot</a:t>
            </a:r>
          </a:p>
          <a:p>
            <a:pPr lvl="1" eaLnBrk="1" hangingPunct="1">
              <a:lnSpc>
                <a:spcPct val="120000"/>
              </a:lnSpc>
            </a:pPr>
            <a:r>
              <a:rPr lang="en-US" altLang="en-US" sz="2000" smtClean="0"/>
              <a:t>Data is represented with a box</a:t>
            </a:r>
          </a:p>
          <a:p>
            <a:pPr lvl="1" eaLnBrk="1" hangingPunct="1">
              <a:lnSpc>
                <a:spcPct val="120000"/>
              </a:lnSpc>
            </a:pPr>
            <a:r>
              <a:rPr lang="en-US" altLang="en-US" sz="2000" smtClean="0"/>
              <a:t>The ends of the box are at the first and third quartiles, i.e., the height of the box is IQR</a:t>
            </a:r>
          </a:p>
          <a:p>
            <a:pPr lvl="1" eaLnBrk="1" hangingPunct="1">
              <a:lnSpc>
                <a:spcPct val="120000"/>
              </a:lnSpc>
            </a:pPr>
            <a:r>
              <a:rPr lang="en-US" altLang="en-US" sz="2000" smtClean="0"/>
              <a:t>The median is marked by a line within the box</a:t>
            </a:r>
          </a:p>
          <a:p>
            <a:pPr lvl="1" eaLnBrk="1" hangingPunct="1">
              <a:lnSpc>
                <a:spcPct val="120000"/>
              </a:lnSpc>
            </a:pPr>
            <a:r>
              <a:rPr lang="en-US" altLang="en-US" sz="2000" smtClean="0"/>
              <a:t>Whiskers: two lines outside the box extended to Minimum and Maximum</a:t>
            </a:r>
          </a:p>
          <a:p>
            <a:pPr lvl="1" eaLnBrk="1" hangingPunct="1">
              <a:lnSpc>
                <a:spcPct val="120000"/>
              </a:lnSpc>
            </a:pPr>
            <a:r>
              <a:rPr lang="en-US" altLang="en-US" sz="2000" smtClean="0"/>
              <a:t>Outliers: points beyond a specified outlier threshold, plotted individually</a:t>
            </a:r>
          </a:p>
        </p:txBody>
      </p:sp>
      <p:pic>
        <p:nvPicPr>
          <p:cNvPr id="31750" name="Picture 1038" descr="thr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114300"/>
            <a:ext cx="39338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5"/>
          <p:cNvSpPr>
            <a:spLocks noGrp="1"/>
          </p:cNvSpPr>
          <p:nvPr>
            <p:ph type="title"/>
          </p:nvPr>
        </p:nvSpPr>
        <p:spPr/>
        <p:txBody>
          <a:bodyPr/>
          <a:lstStyle/>
          <a:p>
            <a:r>
              <a:rPr lang="en-US" altLang="en-US" smtClean="0"/>
              <a:t>Exercise 1</a:t>
            </a:r>
          </a:p>
        </p:txBody>
      </p:sp>
      <p:sp>
        <p:nvSpPr>
          <p:cNvPr id="27651" name="Content Placeholder 6"/>
          <p:cNvSpPr>
            <a:spLocks noGrp="1"/>
          </p:cNvSpPr>
          <p:nvPr>
            <p:ph idx="1"/>
          </p:nvPr>
        </p:nvSpPr>
        <p:spPr/>
        <p:txBody>
          <a:bodyPr/>
          <a:lstStyle/>
          <a:p>
            <a:r>
              <a:rPr lang="en-US" altLang="en-US" smtClean="0"/>
              <a:t>Given the following data</a:t>
            </a:r>
          </a:p>
          <a:p>
            <a:r>
              <a:rPr lang="en-US" altLang="en-US" smtClean="0"/>
              <a:t>7, 8, 7, 10, 7, 2, 8, 2, 7, 30 </a:t>
            </a:r>
          </a:p>
          <a:p>
            <a:r>
              <a:rPr lang="en-US" altLang="en-US" smtClean="0"/>
              <a:t>Median = </a:t>
            </a:r>
          </a:p>
          <a:p>
            <a:r>
              <a:rPr lang="en-US" altLang="en-US" smtClean="0"/>
              <a:t>Q1 (index=2.5~3) = </a:t>
            </a:r>
          </a:p>
          <a:p>
            <a:r>
              <a:rPr lang="en-US" altLang="en-US" smtClean="0"/>
              <a:t>Q3 (index=7.5~8) =</a:t>
            </a:r>
          </a:p>
          <a:p>
            <a:r>
              <a:rPr lang="en-US" altLang="en-US" smtClean="0"/>
              <a:t>IQR = Q3 – Q1</a:t>
            </a:r>
          </a:p>
          <a:p>
            <a:r>
              <a:rPr lang="en-US" altLang="en-US" smtClean="0"/>
              <a:t>5 number summary = </a:t>
            </a:r>
          </a:p>
          <a:p>
            <a:r>
              <a:rPr lang="en-US" altLang="en-US" smtClean="0"/>
              <a:t>Outliers based on IQR =  </a:t>
            </a:r>
          </a:p>
        </p:txBody>
      </p:sp>
      <p:sp>
        <p:nvSpPr>
          <p:cNvPr id="27652"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3DDDC1B-439F-49B1-822E-8264D18A1E39}" type="slidenum">
              <a:rPr lang="en-US" altLang="en-US" sz="1200"/>
              <a:pPr/>
              <a:t>15</a:t>
            </a:fld>
            <a:endParaRPr lang="en-US" altLang="en-US" sz="120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5"/>
          <p:cNvSpPr>
            <a:spLocks noGrp="1"/>
          </p:cNvSpPr>
          <p:nvPr>
            <p:ph type="title"/>
          </p:nvPr>
        </p:nvSpPr>
        <p:spPr/>
        <p:txBody>
          <a:bodyPr/>
          <a:lstStyle/>
          <a:p>
            <a:r>
              <a:rPr lang="en-US" altLang="en-US" smtClean="0"/>
              <a:t>Exercise 1 – Solution </a:t>
            </a:r>
          </a:p>
        </p:txBody>
      </p:sp>
      <p:sp>
        <p:nvSpPr>
          <p:cNvPr id="28675" name="Content Placeholder 6"/>
          <p:cNvSpPr>
            <a:spLocks noGrp="1"/>
          </p:cNvSpPr>
          <p:nvPr>
            <p:ph idx="1"/>
          </p:nvPr>
        </p:nvSpPr>
        <p:spPr/>
        <p:txBody>
          <a:bodyPr/>
          <a:lstStyle/>
          <a:p>
            <a:r>
              <a:rPr lang="en-US" altLang="en-US" sz="1600" dirty="0" smtClean="0"/>
              <a:t>Given the following data</a:t>
            </a:r>
          </a:p>
          <a:p>
            <a:r>
              <a:rPr lang="en-US" altLang="en-US" sz="1600" dirty="0" smtClean="0"/>
              <a:t>7, 8, 7, 10, 7, 2, 8, 2, 7, 30 </a:t>
            </a:r>
          </a:p>
          <a:p>
            <a:r>
              <a:rPr lang="en-US" altLang="en-US" sz="1600" dirty="0" smtClean="0">
                <a:solidFill>
                  <a:srgbClr val="FF0000"/>
                </a:solidFill>
              </a:rPr>
              <a:t>Sort the data 2,2,7,7,</a:t>
            </a:r>
            <a:r>
              <a:rPr lang="en-US" altLang="en-US" sz="1600" b="1" dirty="0" smtClean="0">
                <a:solidFill>
                  <a:srgbClr val="FF0000"/>
                </a:solidFill>
              </a:rPr>
              <a:t>7,7</a:t>
            </a:r>
            <a:r>
              <a:rPr lang="en-US" altLang="en-US" sz="1600" dirty="0" smtClean="0">
                <a:solidFill>
                  <a:srgbClr val="FF0000"/>
                </a:solidFill>
              </a:rPr>
              <a:t>,8,8,10,30</a:t>
            </a:r>
          </a:p>
          <a:p>
            <a:r>
              <a:rPr lang="en-US" altLang="en-US" sz="1600" dirty="0" smtClean="0"/>
              <a:t>Median = </a:t>
            </a:r>
            <a:r>
              <a:rPr lang="en-US" altLang="en-US" sz="1600" dirty="0" smtClean="0">
                <a:solidFill>
                  <a:srgbClr val="FF0000"/>
                </a:solidFill>
              </a:rPr>
              <a:t>7</a:t>
            </a:r>
            <a:endParaRPr lang="en-US" altLang="en-US" sz="1600" dirty="0" smtClean="0"/>
          </a:p>
          <a:p>
            <a:r>
              <a:rPr lang="en-US" altLang="en-US" sz="1600" dirty="0" smtClean="0"/>
              <a:t>Q1 (index=10*.25=2.5~3) = </a:t>
            </a:r>
            <a:r>
              <a:rPr lang="en-US" altLang="en-US" sz="1600" dirty="0" smtClean="0">
                <a:solidFill>
                  <a:srgbClr val="FF0000"/>
                </a:solidFill>
              </a:rPr>
              <a:t>7</a:t>
            </a:r>
          </a:p>
          <a:p>
            <a:r>
              <a:rPr lang="en-US" altLang="en-US" sz="1600" dirty="0" smtClean="0"/>
              <a:t>Q3 (index=10*.75=7.5~8) = </a:t>
            </a:r>
            <a:r>
              <a:rPr lang="en-US" altLang="en-US" sz="1600" dirty="0" smtClean="0">
                <a:solidFill>
                  <a:srgbClr val="FF0000"/>
                </a:solidFill>
              </a:rPr>
              <a:t>8</a:t>
            </a:r>
          </a:p>
          <a:p>
            <a:r>
              <a:rPr lang="en-US" altLang="en-US" sz="1600" dirty="0" smtClean="0"/>
              <a:t>IQR = Q3 – Q1 = </a:t>
            </a:r>
            <a:r>
              <a:rPr lang="en-US" altLang="en-US" sz="1600" dirty="0" smtClean="0">
                <a:solidFill>
                  <a:srgbClr val="FF0000"/>
                </a:solidFill>
              </a:rPr>
              <a:t>8 – 7 = 1</a:t>
            </a:r>
          </a:p>
          <a:p>
            <a:pPr marL="342900" lvl="1" indent="-342900">
              <a:buClr>
                <a:schemeClr val="folHlink"/>
              </a:buClr>
              <a:buSzPct val="60000"/>
            </a:pPr>
            <a:r>
              <a:rPr lang="en-US" altLang="en-US" sz="1600" b="1" dirty="0" smtClean="0"/>
              <a:t>Five number summary</a:t>
            </a:r>
            <a:r>
              <a:rPr lang="en-US" altLang="en-US" sz="1600" dirty="0" smtClean="0"/>
              <a:t>: min, Q</a:t>
            </a:r>
            <a:r>
              <a:rPr lang="en-US" altLang="en-US" sz="1600" baseline="-25000" dirty="0" smtClean="0"/>
              <a:t>1</a:t>
            </a:r>
            <a:r>
              <a:rPr lang="en-US" altLang="en-US" sz="1600" dirty="0" smtClean="0"/>
              <a:t>, median,</a:t>
            </a:r>
            <a:r>
              <a:rPr lang="en-US" altLang="en-US" sz="1600" baseline="-25000" dirty="0" smtClean="0"/>
              <a:t> </a:t>
            </a:r>
            <a:r>
              <a:rPr lang="en-US" altLang="en-US" sz="1600" dirty="0" smtClean="0"/>
              <a:t>Q</a:t>
            </a:r>
            <a:r>
              <a:rPr lang="en-US" altLang="en-US" sz="1600" baseline="-25000" dirty="0" smtClean="0"/>
              <a:t>3</a:t>
            </a:r>
            <a:r>
              <a:rPr lang="en-US" altLang="en-US" sz="1600" dirty="0" smtClean="0"/>
              <a:t>, max</a:t>
            </a:r>
          </a:p>
          <a:p>
            <a:r>
              <a:rPr lang="en-US" altLang="en-US" sz="1600" dirty="0" smtClean="0"/>
              <a:t>5 number summary = 2, 7, 7, 8, 30</a:t>
            </a:r>
          </a:p>
          <a:p>
            <a:r>
              <a:rPr lang="en-US" altLang="en-US" sz="1600" dirty="0" smtClean="0"/>
              <a:t>Outliers based on IQR =  </a:t>
            </a:r>
          </a:p>
          <a:p>
            <a:pPr lvl="1"/>
            <a:r>
              <a:rPr lang="en-US" altLang="en-US" sz="1600" dirty="0" smtClean="0">
                <a:solidFill>
                  <a:srgbClr val="FF0000"/>
                </a:solidFill>
              </a:rPr>
              <a:t>IQR * 1.5 =1* 1.5=1.5 = x</a:t>
            </a:r>
          </a:p>
          <a:p>
            <a:pPr lvl="1"/>
            <a:r>
              <a:rPr lang="en-US" altLang="en-US" sz="1600" dirty="0" smtClean="0">
                <a:solidFill>
                  <a:srgbClr val="FF0000"/>
                </a:solidFill>
              </a:rPr>
              <a:t>Values </a:t>
            </a:r>
            <a:r>
              <a:rPr lang="en-US" altLang="en-US" sz="1600" smtClean="0">
                <a:solidFill>
                  <a:srgbClr val="FF0000"/>
                </a:solidFill>
              </a:rPr>
              <a:t>which are </a:t>
            </a:r>
            <a:r>
              <a:rPr lang="en-US" altLang="en-US" sz="1600" dirty="0" smtClean="0">
                <a:solidFill>
                  <a:srgbClr val="FF0000"/>
                </a:solidFill>
              </a:rPr>
              <a:t>less than (Q1 – x) Or greater than (Q3 + x)</a:t>
            </a:r>
          </a:p>
          <a:p>
            <a:pPr lvl="1"/>
            <a:r>
              <a:rPr lang="en-US" altLang="en-US" sz="1600" dirty="0" smtClean="0">
                <a:solidFill>
                  <a:srgbClr val="FF0000"/>
                </a:solidFill>
              </a:rPr>
              <a:t>Q1 – 1.5 = 7 – 1.5 = 5.5</a:t>
            </a:r>
          </a:p>
          <a:p>
            <a:pPr lvl="1"/>
            <a:r>
              <a:rPr lang="en-US" altLang="en-US" sz="1600" dirty="0" smtClean="0">
                <a:solidFill>
                  <a:srgbClr val="FF0000"/>
                </a:solidFill>
              </a:rPr>
              <a:t>Q3 + 1.5 = 8 + 1.5 = 9.5 </a:t>
            </a:r>
          </a:p>
          <a:p>
            <a:pPr lvl="1"/>
            <a:r>
              <a:rPr lang="en-US" altLang="en-US" sz="1600" dirty="0" smtClean="0">
                <a:solidFill>
                  <a:srgbClr val="FF0000"/>
                </a:solidFill>
              </a:rPr>
              <a:t>Outliers = 2, 10, 30</a:t>
            </a:r>
          </a:p>
        </p:txBody>
      </p:sp>
      <p:sp>
        <p:nvSpPr>
          <p:cNvPr id="28676"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991199E-CA45-4B54-8437-6A59F7BB524C}" type="slidenum">
              <a:rPr lang="en-US" altLang="en-US" sz="1200"/>
              <a:pPr/>
              <a:t>16</a:t>
            </a:fld>
            <a:endParaRPr lang="en-US" altLang="en-US" sz="120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Exercise 2 </a:t>
            </a:r>
          </a:p>
        </p:txBody>
      </p:sp>
      <p:sp>
        <p:nvSpPr>
          <p:cNvPr id="29699" name="Content Placeholder 2"/>
          <p:cNvSpPr>
            <a:spLocks noGrp="1"/>
          </p:cNvSpPr>
          <p:nvPr>
            <p:ph idx="1"/>
          </p:nvPr>
        </p:nvSpPr>
        <p:spPr/>
        <p:txBody>
          <a:bodyPr/>
          <a:lstStyle/>
          <a:p>
            <a:r>
              <a:rPr lang="en-US" altLang="en-US" dirty="0" smtClean="0"/>
              <a:t>Find the outliers in the following using IQR</a:t>
            </a:r>
          </a:p>
          <a:p>
            <a:pPr lvl="1"/>
            <a:r>
              <a:rPr lang="en-US" altLang="en-US" dirty="0" smtClean="0"/>
              <a:t>2,2,3,4,7,7,8,9,10,30</a:t>
            </a:r>
          </a:p>
          <a:p>
            <a:r>
              <a:rPr lang="en-US" altLang="en-US" dirty="0" smtClean="0"/>
              <a:t>Find the outliers based on IQR</a:t>
            </a:r>
          </a:p>
          <a:p>
            <a:r>
              <a:rPr lang="en-US" altLang="en-US" dirty="0" smtClean="0"/>
              <a:t>Q1 = 3</a:t>
            </a:r>
          </a:p>
          <a:p>
            <a:r>
              <a:rPr lang="en-US" altLang="en-US" dirty="0" smtClean="0"/>
              <a:t>Q3 = 9</a:t>
            </a:r>
          </a:p>
          <a:p>
            <a:r>
              <a:rPr lang="en-US" altLang="en-US" dirty="0" smtClean="0"/>
              <a:t>IQR = Q3 – Q1 = 9 – 3 = 6</a:t>
            </a:r>
          </a:p>
          <a:p>
            <a:r>
              <a:rPr lang="en-US" altLang="en-US" dirty="0" smtClean="0"/>
              <a:t>x = 1.5 * IQR = 9</a:t>
            </a:r>
          </a:p>
          <a:p>
            <a:r>
              <a:rPr lang="en-US" altLang="en-US" dirty="0" smtClean="0"/>
              <a:t>Outliers &lt; Q1 – x = 3 – 9 = -6</a:t>
            </a:r>
          </a:p>
          <a:p>
            <a:r>
              <a:rPr lang="en-US" altLang="en-US" dirty="0" smtClean="0"/>
              <a:t>Outliers &gt; Q3 + x = 9 + 9 = 18</a:t>
            </a:r>
          </a:p>
          <a:p>
            <a:r>
              <a:rPr lang="en-US" altLang="en-US" dirty="0" smtClean="0"/>
              <a:t>Outliers = 30</a:t>
            </a:r>
          </a:p>
          <a:p>
            <a:pPr lvl="1"/>
            <a:endParaRPr lang="en-US" altLang="en-US" dirty="0" smtClean="0"/>
          </a:p>
        </p:txBody>
      </p:sp>
      <p:sp>
        <p:nvSpPr>
          <p:cNvPr id="2970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F418E64-4250-48DA-9945-8EC114D61D11}" type="slidenum">
              <a:rPr lang="en-US" altLang="en-US" sz="1200"/>
              <a:pPr/>
              <a:t>17</a:t>
            </a:fld>
            <a:endParaRPr lang="en-US" altLang="en-US" sz="12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69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69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69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6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Boxplot Analysis</a:t>
            </a:r>
            <a:endParaRPr lang="en-US" dirty="0"/>
          </a:p>
        </p:txBody>
      </p:sp>
      <p:sp>
        <p:nvSpPr>
          <p:cNvPr id="5" name="Slide Number Placeholder 4"/>
          <p:cNvSpPr>
            <a:spLocks noGrp="1"/>
          </p:cNvSpPr>
          <p:nvPr>
            <p:ph type="sldNum" sz="quarter" idx="10"/>
          </p:nvPr>
        </p:nvSpPr>
        <p:spPr/>
        <p:txBody>
          <a:bodyPr/>
          <a:lstStyle/>
          <a:p>
            <a:fld id="{823F828B-B1AF-465D-8631-C55150474CF2}" type="slidenum">
              <a:rPr lang="en-US" altLang="en-US" smtClean="0"/>
              <a:pPr/>
              <a:t>18</a:t>
            </a:fld>
            <a:endParaRPr lang="en-US" altLang="en-US"/>
          </a:p>
        </p:txBody>
      </p:sp>
      <p:pic>
        <p:nvPicPr>
          <p:cNvPr id="6" name="Picture 5"/>
          <p:cNvPicPr>
            <a:picLocks noChangeAspect="1"/>
          </p:cNvPicPr>
          <p:nvPr/>
        </p:nvPicPr>
        <p:blipFill>
          <a:blip r:embed="rId2"/>
          <a:stretch>
            <a:fillRect/>
          </a:stretch>
        </p:blipFill>
        <p:spPr>
          <a:xfrm>
            <a:off x="1654969" y="1373358"/>
            <a:ext cx="5757862" cy="5294142"/>
          </a:xfrm>
          <a:prstGeom prst="rect">
            <a:avLst/>
          </a:prstGeom>
        </p:spPr>
      </p:pic>
    </p:spTree>
    <p:extLst>
      <p:ext uri="{BB962C8B-B14F-4D97-AF65-F5344CB8AC3E}">
        <p14:creationId xmlns:p14="http://schemas.microsoft.com/office/powerpoint/2010/main" val="292336783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Lab Task 1</a:t>
            </a:r>
            <a:endParaRPr lang="en-US" dirty="0">
              <a:solidFill>
                <a:srgbClr val="FF0000"/>
              </a:solidFill>
            </a:endParaRPr>
          </a:p>
        </p:txBody>
      </p:sp>
      <p:sp>
        <p:nvSpPr>
          <p:cNvPr id="3" name="Text Placeholder 2"/>
          <p:cNvSpPr>
            <a:spLocks noGrp="1"/>
          </p:cNvSpPr>
          <p:nvPr>
            <p:ph type="body" sz="half" idx="1"/>
          </p:nvPr>
        </p:nvSpPr>
        <p:spPr>
          <a:xfrm>
            <a:off x="304800" y="1295400"/>
            <a:ext cx="8382000" cy="5181600"/>
          </a:xfrm>
        </p:spPr>
        <p:txBody>
          <a:bodyPr/>
          <a:lstStyle/>
          <a:p>
            <a:pPr lvl="0"/>
            <a:r>
              <a:rPr lang="en-US" dirty="0"/>
              <a:t>Import data </a:t>
            </a:r>
            <a:r>
              <a:rPr lang="en-US" dirty="0" smtClean="0"/>
              <a:t>sales_data.csv</a:t>
            </a:r>
            <a:endParaRPr lang="en-US" dirty="0"/>
          </a:p>
          <a:p>
            <a:pPr lvl="0"/>
            <a:r>
              <a:rPr lang="en-US" dirty="0" smtClean="0"/>
              <a:t>See </a:t>
            </a:r>
            <a:r>
              <a:rPr lang="en-US" dirty="0"/>
              <a:t>the metadata view to check the attribute type, statistics (mean, mode, </a:t>
            </a:r>
            <a:r>
              <a:rPr lang="en-US" dirty="0" smtClean="0"/>
              <a:t>etc.), </a:t>
            </a:r>
            <a:r>
              <a:rPr lang="en-US" dirty="0"/>
              <a:t>range and no of missing values.</a:t>
            </a:r>
          </a:p>
          <a:p>
            <a:pPr lvl="0"/>
            <a:r>
              <a:rPr lang="en-US" dirty="0" smtClean="0"/>
              <a:t>Create </a:t>
            </a:r>
            <a:r>
              <a:rPr lang="en-US" dirty="0"/>
              <a:t>Boxplot </a:t>
            </a:r>
            <a:r>
              <a:rPr lang="en-US" dirty="0" smtClean="0"/>
              <a:t>for </a:t>
            </a:r>
            <a:r>
              <a:rPr lang="en-US" dirty="0"/>
              <a:t>suitable </a:t>
            </a:r>
            <a:r>
              <a:rPr lang="en-US" dirty="0" smtClean="0"/>
              <a:t>fields</a:t>
            </a:r>
          </a:p>
          <a:p>
            <a:pPr lvl="0"/>
            <a:endParaRPr lang="en-US" dirty="0"/>
          </a:p>
          <a:p>
            <a:endParaRPr lang="en-US" dirty="0"/>
          </a:p>
        </p:txBody>
      </p:sp>
      <p:sp>
        <p:nvSpPr>
          <p:cNvPr id="5" name="Slide Number Placeholder 4"/>
          <p:cNvSpPr>
            <a:spLocks noGrp="1"/>
          </p:cNvSpPr>
          <p:nvPr>
            <p:ph type="sldNum" sz="quarter" idx="10"/>
          </p:nvPr>
        </p:nvSpPr>
        <p:spPr/>
        <p:txBody>
          <a:bodyPr/>
          <a:lstStyle/>
          <a:p>
            <a:fld id="{823F828B-B1AF-465D-8631-C55150474CF2}" type="slidenum">
              <a:rPr lang="en-US" altLang="en-US" smtClean="0"/>
              <a:pPr/>
              <a:t>19</a:t>
            </a:fld>
            <a:endParaRPr lang="en-US" altLang="en-US"/>
          </a:p>
        </p:txBody>
      </p:sp>
    </p:spTree>
    <p:extLst>
      <p:ext uri="{BB962C8B-B14F-4D97-AF65-F5344CB8AC3E}">
        <p14:creationId xmlns:p14="http://schemas.microsoft.com/office/powerpoint/2010/main" val="195854185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AE8DED2-6017-4317-A415-26C07805FD3C}" type="slidenum">
              <a:rPr lang="en-US" altLang="en-US" sz="1200"/>
              <a:pPr/>
              <a:t>2</a:t>
            </a:fld>
            <a:endParaRPr lang="en-US" altLang="en-US" sz="1200"/>
          </a:p>
        </p:txBody>
      </p:sp>
      <p:sp>
        <p:nvSpPr>
          <p:cNvPr id="18435" name="Rectangle 2"/>
          <p:cNvSpPr>
            <a:spLocks noGrp="1" noChangeArrowheads="1"/>
          </p:cNvSpPr>
          <p:nvPr>
            <p:ph type="title"/>
          </p:nvPr>
        </p:nvSpPr>
        <p:spPr>
          <a:xfrm>
            <a:off x="152400" y="152400"/>
            <a:ext cx="8839200" cy="914400"/>
          </a:xfrm>
          <a:noFill/>
        </p:spPr>
        <p:txBody>
          <a:bodyPr lIns="92075" tIns="46038" rIns="92075" bIns="46038" anchor="ctr"/>
          <a:lstStyle/>
          <a:p>
            <a:pPr eaLnBrk="1" hangingPunct="1"/>
            <a:r>
              <a:rPr lang="en-US" altLang="en-US" dirty="0" smtClean="0"/>
              <a:t> Getting to Know Your Data</a:t>
            </a:r>
          </a:p>
        </p:txBody>
      </p:sp>
      <p:sp>
        <p:nvSpPr>
          <p:cNvPr id="18436" name="Rectangle 3"/>
          <p:cNvSpPr>
            <a:spLocks noGrp="1" noChangeArrowheads="1"/>
          </p:cNvSpPr>
          <p:nvPr>
            <p:ph type="body" idx="1"/>
          </p:nvPr>
        </p:nvSpPr>
        <p:spPr>
          <a:xfrm>
            <a:off x="381000" y="1447800"/>
            <a:ext cx="8382000" cy="4800600"/>
          </a:xfrm>
          <a:noFill/>
        </p:spPr>
        <p:txBody>
          <a:bodyPr lIns="92075" tIns="46038" rIns="92075" bIns="46038"/>
          <a:lstStyle/>
          <a:p>
            <a:pPr eaLnBrk="1" hangingPunct="1">
              <a:lnSpc>
                <a:spcPct val="200000"/>
              </a:lnSpc>
            </a:pPr>
            <a:r>
              <a:rPr lang="en-US" altLang="en-US" smtClean="0"/>
              <a:t>Data Objects and Attribute Types</a:t>
            </a:r>
          </a:p>
          <a:p>
            <a:pPr eaLnBrk="1" hangingPunct="1">
              <a:lnSpc>
                <a:spcPct val="200000"/>
              </a:lnSpc>
            </a:pPr>
            <a:r>
              <a:rPr lang="en-US" altLang="en-US" smtClean="0"/>
              <a:t>Basic Statistical Descriptions of Data</a:t>
            </a:r>
          </a:p>
          <a:p>
            <a:pPr eaLnBrk="1" hangingPunct="1">
              <a:lnSpc>
                <a:spcPct val="200000"/>
              </a:lnSpc>
            </a:pPr>
            <a:r>
              <a:rPr lang="en-US" altLang="en-US" smtClean="0"/>
              <a:t>Data Visualization</a:t>
            </a:r>
          </a:p>
          <a:p>
            <a:pPr eaLnBrk="1" hangingPunct="1">
              <a:lnSpc>
                <a:spcPct val="200000"/>
              </a:lnSpc>
            </a:pPr>
            <a:r>
              <a:rPr lang="en-US" altLang="en-US" smtClean="0"/>
              <a:t>Measuring Data Similarity and Dissimilarity</a:t>
            </a:r>
          </a:p>
          <a:p>
            <a:pPr eaLnBrk="1" hangingPunct="1">
              <a:lnSpc>
                <a:spcPct val="200000"/>
              </a:lnSpc>
            </a:pPr>
            <a:r>
              <a:rPr lang="en-US" altLang="en-US" smtClean="0"/>
              <a:t>Summary</a:t>
            </a:r>
          </a:p>
        </p:txBody>
      </p:sp>
      <p:sp>
        <p:nvSpPr>
          <p:cNvPr id="18437" name="AutoShape 4"/>
          <p:cNvSpPr>
            <a:spLocks noChangeArrowheads="1"/>
          </p:cNvSpPr>
          <p:nvPr/>
        </p:nvSpPr>
        <p:spPr bwMode="auto">
          <a:xfrm rot="9694931">
            <a:off x="6629400" y="1676400"/>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Hint</a:t>
            </a:r>
            <a:endParaRPr lang="en-US" dirty="0"/>
          </a:p>
        </p:txBody>
      </p:sp>
      <p:sp>
        <p:nvSpPr>
          <p:cNvPr id="3" name="Text Placeholder 2"/>
          <p:cNvSpPr>
            <a:spLocks noGrp="1"/>
          </p:cNvSpPr>
          <p:nvPr>
            <p:ph type="body" sz="half" idx="1"/>
          </p:nvPr>
        </p:nvSpPr>
        <p:spPr>
          <a:xfrm>
            <a:off x="304800" y="1295400"/>
            <a:ext cx="8610600" cy="5181600"/>
          </a:xfrm>
        </p:spPr>
        <p:txBody>
          <a:bodyPr/>
          <a:lstStyle/>
          <a:p>
            <a:r>
              <a:rPr lang="en-US" dirty="0"/>
              <a:t>#Import Basic Libraries</a:t>
            </a:r>
          </a:p>
          <a:p>
            <a:r>
              <a:rPr lang="en-US" dirty="0"/>
              <a:t>import </a:t>
            </a:r>
            <a:r>
              <a:rPr lang="en-US" dirty="0" err="1"/>
              <a:t>numpy</a:t>
            </a:r>
            <a:r>
              <a:rPr lang="en-US" dirty="0"/>
              <a:t> as np # linear algebra</a:t>
            </a:r>
          </a:p>
          <a:p>
            <a:r>
              <a:rPr lang="en-US" dirty="0"/>
              <a:t>import pandas as </a:t>
            </a:r>
            <a:r>
              <a:rPr lang="en-US" dirty="0" err="1"/>
              <a:t>pd</a:t>
            </a:r>
            <a:r>
              <a:rPr lang="en-US" dirty="0"/>
              <a:t> # data processing, CSV file I/O (e.g. </a:t>
            </a:r>
            <a:r>
              <a:rPr lang="en-US" dirty="0" err="1"/>
              <a:t>pd.read_csv</a:t>
            </a:r>
            <a:r>
              <a:rPr lang="en-US" dirty="0"/>
              <a:t>)</a:t>
            </a:r>
          </a:p>
          <a:p>
            <a:r>
              <a:rPr lang="en-US" dirty="0"/>
              <a:t>import </a:t>
            </a:r>
            <a:r>
              <a:rPr lang="en-US" dirty="0" err="1"/>
              <a:t>matplotlib.pyplot</a:t>
            </a:r>
            <a:r>
              <a:rPr lang="en-US" dirty="0"/>
              <a:t> as </a:t>
            </a:r>
            <a:r>
              <a:rPr lang="en-US" dirty="0" err="1"/>
              <a:t>plt</a:t>
            </a:r>
            <a:r>
              <a:rPr lang="en-US" dirty="0"/>
              <a:t> #data visualization</a:t>
            </a:r>
          </a:p>
          <a:p>
            <a:r>
              <a:rPr lang="en-US" dirty="0"/>
              <a:t>import </a:t>
            </a:r>
            <a:r>
              <a:rPr lang="en-US" dirty="0" err="1"/>
              <a:t>seaborn</a:t>
            </a:r>
            <a:r>
              <a:rPr lang="en-US" dirty="0"/>
              <a:t> as </a:t>
            </a:r>
            <a:r>
              <a:rPr lang="en-US" dirty="0" err="1"/>
              <a:t>sns</a:t>
            </a:r>
            <a:r>
              <a:rPr lang="en-US" dirty="0"/>
              <a:t> #data </a:t>
            </a:r>
            <a:r>
              <a:rPr lang="en-US" dirty="0" smtClean="0"/>
              <a:t>visualization</a:t>
            </a:r>
          </a:p>
          <a:p>
            <a:endParaRPr lang="en-US" dirty="0"/>
          </a:p>
          <a:p>
            <a:endParaRPr lang="en-US" dirty="0"/>
          </a:p>
        </p:txBody>
      </p:sp>
      <p:sp>
        <p:nvSpPr>
          <p:cNvPr id="5" name="Slide Number Placeholder 4"/>
          <p:cNvSpPr>
            <a:spLocks noGrp="1"/>
          </p:cNvSpPr>
          <p:nvPr>
            <p:ph type="sldNum" sz="quarter" idx="10"/>
          </p:nvPr>
        </p:nvSpPr>
        <p:spPr/>
        <p:txBody>
          <a:bodyPr/>
          <a:lstStyle/>
          <a:p>
            <a:fld id="{823F828B-B1AF-465D-8631-C55150474CF2}" type="slidenum">
              <a:rPr lang="en-US" altLang="en-US" smtClean="0"/>
              <a:pPr/>
              <a:t>20</a:t>
            </a:fld>
            <a:endParaRPr lang="en-US" altLang="en-US"/>
          </a:p>
        </p:txBody>
      </p:sp>
    </p:spTree>
    <p:extLst>
      <p:ext uri="{BB962C8B-B14F-4D97-AF65-F5344CB8AC3E}">
        <p14:creationId xmlns:p14="http://schemas.microsoft.com/office/powerpoint/2010/main" val="403728494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and Standard Deviation</a:t>
            </a:r>
            <a:endParaRPr lang="en-US" dirty="0"/>
          </a:p>
        </p:txBody>
      </p:sp>
      <p:sp>
        <p:nvSpPr>
          <p:cNvPr id="3" name="Content Placeholder 2"/>
          <p:cNvSpPr>
            <a:spLocks noGrp="1"/>
          </p:cNvSpPr>
          <p:nvPr>
            <p:ph idx="1"/>
          </p:nvPr>
        </p:nvSpPr>
        <p:spPr/>
        <p:txBody>
          <a:bodyPr/>
          <a:lstStyle/>
          <a:p>
            <a:pPr eaLnBrk="1" hangingPunct="1">
              <a:lnSpc>
                <a:spcPct val="130000"/>
              </a:lnSpc>
              <a:buSzPct val="80000"/>
            </a:pPr>
            <a:r>
              <a:rPr lang="en-US" altLang="en-US" sz="1800" dirty="0" smtClean="0"/>
              <a:t>Variance and standard deviation </a:t>
            </a:r>
          </a:p>
          <a:p>
            <a:pPr eaLnBrk="1" hangingPunct="1">
              <a:lnSpc>
                <a:spcPct val="130000"/>
              </a:lnSpc>
              <a:buSzPct val="80000"/>
            </a:pPr>
            <a:r>
              <a:rPr lang="en-US" altLang="en-US" sz="1800" b="1" dirty="0" smtClean="0"/>
              <a:t>Variance</a:t>
            </a:r>
            <a:r>
              <a:rPr lang="en-US" altLang="en-US" sz="1800" dirty="0" smtClean="0"/>
              <a:t>: (algebraic, scalable computation)</a:t>
            </a:r>
          </a:p>
          <a:p>
            <a:pPr lvl="1" eaLnBrk="1" hangingPunct="1">
              <a:lnSpc>
                <a:spcPct val="130000"/>
              </a:lnSpc>
              <a:buSzPct val="80000"/>
            </a:pPr>
            <a:endParaRPr lang="en-US" altLang="en-US" sz="1800" dirty="0" smtClean="0"/>
          </a:p>
          <a:p>
            <a:pPr lvl="1" eaLnBrk="1" hangingPunct="1">
              <a:lnSpc>
                <a:spcPct val="130000"/>
              </a:lnSpc>
              <a:buSzPct val="80000"/>
            </a:pPr>
            <a:endParaRPr lang="en-US" altLang="en-US" sz="1800" dirty="0" smtClean="0"/>
          </a:p>
          <a:p>
            <a:pPr lvl="1" eaLnBrk="1" hangingPunct="1">
              <a:lnSpc>
                <a:spcPct val="130000"/>
              </a:lnSpc>
              <a:buSzPct val="80000"/>
            </a:pPr>
            <a:endParaRPr lang="en-US" altLang="en-US" sz="1800" b="1" dirty="0" smtClean="0"/>
          </a:p>
          <a:p>
            <a:pPr lvl="1" eaLnBrk="1" hangingPunct="1">
              <a:lnSpc>
                <a:spcPct val="130000"/>
              </a:lnSpc>
              <a:buSzPct val="80000"/>
            </a:pPr>
            <a:endParaRPr lang="en-US" altLang="en-US" sz="1800" b="1" dirty="0"/>
          </a:p>
          <a:p>
            <a:pPr lvl="1" eaLnBrk="1" hangingPunct="1">
              <a:lnSpc>
                <a:spcPct val="130000"/>
              </a:lnSpc>
              <a:buSzPct val="80000"/>
            </a:pPr>
            <a:r>
              <a:rPr lang="en-US" altLang="en-US" sz="1800" b="1" dirty="0" smtClean="0"/>
              <a:t>Standard deviation</a:t>
            </a:r>
            <a:r>
              <a:rPr lang="en-US" altLang="en-US" sz="1800" i="1" dirty="0" smtClean="0"/>
              <a:t> s (or </a:t>
            </a:r>
            <a:r>
              <a:rPr lang="el-GR" altLang="en-US" sz="1800" i="1" dirty="0" smtClean="0"/>
              <a:t>σ</a:t>
            </a:r>
            <a:r>
              <a:rPr lang="en-US" altLang="en-US" sz="1800" i="1" dirty="0" smtClean="0"/>
              <a:t>) </a:t>
            </a:r>
            <a:r>
              <a:rPr lang="en-US" altLang="en-US" sz="1800" dirty="0" smtClean="0"/>
              <a:t>is the square root of variance </a:t>
            </a:r>
            <a:r>
              <a:rPr lang="en-US" altLang="en-US" sz="1800" i="1" dirty="0" smtClean="0"/>
              <a:t>s</a:t>
            </a:r>
            <a:r>
              <a:rPr lang="en-US" altLang="en-US" sz="1800" i="1" baseline="30000" dirty="0" smtClean="0"/>
              <a:t>2 (</a:t>
            </a:r>
            <a:r>
              <a:rPr lang="en-US" altLang="en-US" sz="1800" i="1" dirty="0" smtClean="0"/>
              <a:t>or</a:t>
            </a:r>
            <a:r>
              <a:rPr lang="en-US" altLang="en-US" sz="1800" i="1" baseline="30000" dirty="0" smtClean="0"/>
              <a:t> </a:t>
            </a:r>
            <a:r>
              <a:rPr lang="el-GR" altLang="en-US" sz="1800" i="1" dirty="0" smtClean="0"/>
              <a:t>σ</a:t>
            </a:r>
            <a:r>
              <a:rPr lang="en-US" altLang="en-US" sz="1800" i="1" baseline="30000" dirty="0" smtClean="0"/>
              <a:t>2)</a:t>
            </a:r>
          </a:p>
          <a:p>
            <a:pPr lvl="0" eaLnBrk="1" hangingPunct="1">
              <a:lnSpc>
                <a:spcPct val="130000"/>
              </a:lnSpc>
              <a:buClr>
                <a:srgbClr val="3333CC"/>
              </a:buClr>
              <a:buSzPct val="80000"/>
            </a:pPr>
            <a:r>
              <a:rPr lang="en-US" altLang="en-US" sz="1800" dirty="0">
                <a:solidFill>
                  <a:srgbClr val="000000"/>
                </a:solidFill>
              </a:rPr>
              <a:t>Variance and standard deviation </a:t>
            </a:r>
            <a:r>
              <a:rPr lang="en-US" altLang="en-US" sz="1800" dirty="0" smtClean="0">
                <a:solidFill>
                  <a:srgbClr val="000000"/>
                </a:solidFill>
              </a:rPr>
              <a:t>are measures of data dispersion. </a:t>
            </a:r>
          </a:p>
          <a:p>
            <a:pPr lvl="0" eaLnBrk="1" hangingPunct="1">
              <a:lnSpc>
                <a:spcPct val="130000"/>
              </a:lnSpc>
              <a:buClr>
                <a:srgbClr val="3333CC"/>
              </a:buClr>
              <a:buSzPct val="80000"/>
            </a:pPr>
            <a:r>
              <a:rPr lang="en-US" altLang="en-US" sz="1800" dirty="0" smtClean="0">
                <a:solidFill>
                  <a:srgbClr val="000000"/>
                </a:solidFill>
              </a:rPr>
              <a:t>Low SD means observations are close to the mean</a:t>
            </a:r>
          </a:p>
          <a:p>
            <a:pPr lvl="0" eaLnBrk="1" hangingPunct="1">
              <a:lnSpc>
                <a:spcPct val="130000"/>
              </a:lnSpc>
              <a:buClr>
                <a:srgbClr val="3333CC"/>
              </a:buClr>
              <a:buSzPct val="80000"/>
            </a:pPr>
            <a:r>
              <a:rPr lang="en-US" altLang="en-US" sz="1800" dirty="0" smtClean="0">
                <a:solidFill>
                  <a:srgbClr val="000000"/>
                </a:solidFill>
              </a:rPr>
              <a:t>High SD means the data are spread out over a large range of values</a:t>
            </a:r>
            <a:endParaRPr lang="en-US" altLang="en-US" sz="18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CFABA0E3-C840-4BEE-8979-0E1E1A9384C8}" type="slidenum">
              <a:rPr lang="en-US" altLang="en-US" smtClean="0"/>
              <a:pPr/>
              <a:t>21</a:t>
            </a:fld>
            <a:endParaRPr lang="en-US" altLang="en-US"/>
          </a:p>
        </p:txBody>
      </p:sp>
      <p:pic>
        <p:nvPicPr>
          <p:cNvPr id="7" name="Picture 6"/>
          <p:cNvPicPr>
            <a:picLocks noChangeAspect="1"/>
          </p:cNvPicPr>
          <p:nvPr/>
        </p:nvPicPr>
        <p:blipFill>
          <a:blip r:embed="rId2"/>
          <a:stretch>
            <a:fillRect/>
          </a:stretch>
        </p:blipFill>
        <p:spPr>
          <a:xfrm>
            <a:off x="1476375" y="2543174"/>
            <a:ext cx="6115050" cy="1152525"/>
          </a:xfrm>
          <a:prstGeom prst="rect">
            <a:avLst/>
          </a:prstGeom>
        </p:spPr>
      </p:pic>
    </p:spTree>
    <p:extLst>
      <p:ext uri="{BB962C8B-B14F-4D97-AF65-F5344CB8AC3E}">
        <p14:creationId xmlns:p14="http://schemas.microsoft.com/office/powerpoint/2010/main" val="6991671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smtClean="0"/>
              <a:t>Exercise 3: Find Variance and SD</a:t>
            </a:r>
          </a:p>
        </p:txBody>
      </p:sp>
      <p:sp>
        <p:nvSpPr>
          <p:cNvPr id="30723" name="Content Placeholder 2"/>
          <p:cNvSpPr>
            <a:spLocks noGrp="1"/>
          </p:cNvSpPr>
          <p:nvPr>
            <p:ph idx="1"/>
          </p:nvPr>
        </p:nvSpPr>
        <p:spPr/>
        <p:txBody>
          <a:bodyPr/>
          <a:lstStyle/>
          <a:p>
            <a:r>
              <a:rPr lang="en-US" altLang="en-US" dirty="0" smtClean="0"/>
              <a:t>5, 10, 15</a:t>
            </a:r>
          </a:p>
          <a:p>
            <a:r>
              <a:rPr lang="en-US" altLang="en-US" dirty="0" smtClean="0"/>
              <a:t>N = 3</a:t>
            </a:r>
          </a:p>
          <a:p>
            <a:r>
              <a:rPr lang="en-US" altLang="en-US" dirty="0" smtClean="0"/>
              <a:t>Mean = (5+10+15)/3 = 10</a:t>
            </a:r>
          </a:p>
          <a:p>
            <a:r>
              <a:rPr lang="en-US" altLang="en-US" dirty="0" err="1" smtClean="0"/>
              <a:t>Var</a:t>
            </a:r>
            <a:r>
              <a:rPr lang="en-US" altLang="en-US" dirty="0" smtClean="0"/>
              <a:t> = ((5-10)^2 + (10-10)^2 + (15-10)^2) / N</a:t>
            </a:r>
          </a:p>
          <a:p>
            <a:r>
              <a:rPr lang="en-US" altLang="en-US" dirty="0" smtClean="0"/>
              <a:t>      = (-5^2 + 0^2 + 5^2) / 3</a:t>
            </a:r>
          </a:p>
          <a:p>
            <a:r>
              <a:rPr lang="en-US" altLang="en-US" dirty="0" smtClean="0"/>
              <a:t>      = (25 + 0 + 25) / 3 = 50/3 = 16.7</a:t>
            </a:r>
          </a:p>
          <a:p>
            <a:r>
              <a:rPr lang="en-US" altLang="en-US" dirty="0" err="1" smtClean="0"/>
              <a:t>StDev</a:t>
            </a:r>
            <a:r>
              <a:rPr lang="en-US" altLang="en-US" dirty="0" smtClean="0"/>
              <a:t> = </a:t>
            </a:r>
            <a:r>
              <a:rPr lang="en-US" altLang="en-US" dirty="0" err="1" smtClean="0"/>
              <a:t>sqrt</a:t>
            </a:r>
            <a:r>
              <a:rPr lang="en-US" altLang="en-US" dirty="0" smtClean="0"/>
              <a:t>(</a:t>
            </a:r>
            <a:r>
              <a:rPr lang="en-US" altLang="en-US" dirty="0" err="1" smtClean="0"/>
              <a:t>Var</a:t>
            </a:r>
            <a:r>
              <a:rPr lang="en-US" altLang="en-US" dirty="0" smtClean="0"/>
              <a:t>) = </a:t>
            </a:r>
            <a:r>
              <a:rPr lang="en-US" altLang="en-US" dirty="0" err="1" smtClean="0"/>
              <a:t>sqrt</a:t>
            </a:r>
            <a:r>
              <a:rPr lang="en-US" altLang="en-US" dirty="0" smtClean="0"/>
              <a:t>(16.7) ~ 4</a:t>
            </a:r>
          </a:p>
        </p:txBody>
      </p:sp>
      <p:sp>
        <p:nvSpPr>
          <p:cNvPr id="3072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A0A242B-AB92-4458-9CEC-902A8B7EB771}" type="slidenum">
              <a:rPr lang="en-US" altLang="en-US" sz="1200"/>
              <a:pPr/>
              <a:t>22</a:t>
            </a:fld>
            <a:endParaRPr lang="en-US" altLang="en-US" sz="12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2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p:cNvSpPr>
            <a:spLocks noGrp="1"/>
          </p:cNvSpPr>
          <p:nvPr>
            <p:ph type="dt" sz="quarter" idx="4294967295"/>
          </p:nvPr>
        </p:nvSpPr>
        <p:spPr bwMode="auto">
          <a:xfrm>
            <a:off x="152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87DE551-FC67-4B7C-AAEE-31453E82A5C2}" type="datetime4">
              <a:rPr lang="en-US" altLang="en-US" sz="1200"/>
              <a:pPr eaLnBrk="1" hangingPunct="1"/>
              <a:t>September 8, 2024</a:t>
            </a:fld>
            <a:endParaRPr lang="en-US" altLang="en-US" sz="1200"/>
          </a:p>
        </p:txBody>
      </p:sp>
      <p:sp>
        <p:nvSpPr>
          <p:cNvPr id="32771" name="Footer Placeholder 4"/>
          <p:cNvSpPr>
            <a:spLocks noGrp="1"/>
          </p:cNvSpPr>
          <p:nvPr>
            <p:ph type="ftr" sz="quarter" idx="4294967295"/>
          </p:nvPr>
        </p:nvSpPr>
        <p:spPr bwMode="auto">
          <a:xfrm>
            <a:off x="3124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200"/>
              <a:t>Data Mining: Concepts and Techniques</a:t>
            </a:r>
          </a:p>
        </p:txBody>
      </p:sp>
      <p:sp>
        <p:nvSpPr>
          <p:cNvPr id="32772"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066AC07-17D8-41A7-A0B3-8E7099EAE055}" type="slidenum">
              <a:rPr lang="en-US" altLang="en-US" sz="1200"/>
              <a:pPr/>
              <a:t>23</a:t>
            </a:fld>
            <a:endParaRPr lang="en-US" altLang="en-US" sz="1200"/>
          </a:p>
        </p:txBody>
      </p:sp>
      <p:sp>
        <p:nvSpPr>
          <p:cNvPr id="32773" name="Rectangle 2"/>
          <p:cNvSpPr>
            <a:spLocks noGrp="1" noChangeArrowheads="1"/>
          </p:cNvSpPr>
          <p:nvPr>
            <p:ph type="title"/>
          </p:nvPr>
        </p:nvSpPr>
        <p:spPr>
          <a:xfrm>
            <a:off x="0" y="381000"/>
            <a:ext cx="9144000" cy="533400"/>
          </a:xfrm>
        </p:spPr>
        <p:txBody>
          <a:bodyPr/>
          <a:lstStyle/>
          <a:p>
            <a:pPr eaLnBrk="1" hangingPunct="1"/>
            <a:r>
              <a:rPr lang="en-US" altLang="en-US" sz="3200" smtClean="0"/>
              <a:t>Visualization of Data Dispersion: 3-D Boxplots</a:t>
            </a:r>
            <a:endParaRPr lang="en-US" altLang="en-US" smtClean="0"/>
          </a:p>
        </p:txBody>
      </p:sp>
      <p:pic>
        <p:nvPicPr>
          <p:cNvPr id="32774"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8991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7"/>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68ED0B9-C826-4366-BC7D-778A09110CEF}" type="slidenum">
              <a:rPr lang="en-US" altLang="en-US" sz="1200"/>
              <a:pPr/>
              <a:t>24</a:t>
            </a:fld>
            <a:endParaRPr lang="en-US" altLang="en-US" sz="1200"/>
          </a:p>
        </p:txBody>
      </p:sp>
      <p:sp>
        <p:nvSpPr>
          <p:cNvPr id="33795" name="Rectangle 2"/>
          <p:cNvSpPr>
            <a:spLocks noGrp="1" noChangeArrowheads="1"/>
          </p:cNvSpPr>
          <p:nvPr>
            <p:ph type="title"/>
          </p:nvPr>
        </p:nvSpPr>
        <p:spPr>
          <a:xfrm>
            <a:off x="0" y="381000"/>
            <a:ext cx="9144000" cy="609600"/>
          </a:xfrm>
        </p:spPr>
        <p:txBody>
          <a:bodyPr/>
          <a:lstStyle/>
          <a:p>
            <a:pPr eaLnBrk="1" hangingPunct="1"/>
            <a:r>
              <a:rPr lang="en-US" altLang="en-US" sz="3200" smtClean="0"/>
              <a:t>Properties of Normal Distribution Curve</a:t>
            </a:r>
          </a:p>
        </p:txBody>
      </p:sp>
      <p:sp>
        <p:nvSpPr>
          <p:cNvPr id="33796" name="Rectangle 3"/>
          <p:cNvSpPr>
            <a:spLocks noGrp="1" noChangeArrowheads="1"/>
          </p:cNvSpPr>
          <p:nvPr>
            <p:ph type="body" sz="half" idx="1"/>
          </p:nvPr>
        </p:nvSpPr>
        <p:spPr>
          <a:xfrm>
            <a:off x="304800" y="1447800"/>
            <a:ext cx="8686800" cy="2514600"/>
          </a:xfrm>
        </p:spPr>
        <p:txBody>
          <a:bodyPr/>
          <a:lstStyle/>
          <a:p>
            <a:pPr eaLnBrk="1" hangingPunct="1"/>
            <a:r>
              <a:rPr lang="en-US" altLang="en-US" sz="2400" smtClean="0">
                <a:solidFill>
                  <a:schemeClr val="tx2"/>
                </a:solidFill>
              </a:rPr>
              <a:t>The normal (distribution) curve</a:t>
            </a:r>
          </a:p>
          <a:p>
            <a:pPr lvl="1" eaLnBrk="1" hangingPunct="1"/>
            <a:r>
              <a:rPr lang="en-US" altLang="en-US" sz="2400" smtClean="0">
                <a:solidFill>
                  <a:schemeClr val="tx2"/>
                </a:solidFill>
              </a:rPr>
              <a:t>From </a:t>
            </a:r>
            <a:r>
              <a:rPr lang="el-GR" altLang="en-US" sz="2400" smtClean="0">
                <a:solidFill>
                  <a:schemeClr val="tx2"/>
                </a:solidFill>
              </a:rPr>
              <a:t>μ</a:t>
            </a:r>
            <a:r>
              <a:rPr lang="en-US" altLang="en-US" sz="2400" smtClean="0">
                <a:solidFill>
                  <a:schemeClr val="tx2"/>
                </a:solidFill>
              </a:rPr>
              <a:t>–</a:t>
            </a:r>
            <a:r>
              <a:rPr lang="el-GR" altLang="en-US" sz="2400" smtClean="0">
                <a:solidFill>
                  <a:schemeClr val="tx2"/>
                </a:solidFill>
              </a:rPr>
              <a:t>σ</a:t>
            </a:r>
            <a:r>
              <a:rPr lang="en-US" altLang="en-US" sz="2400" smtClean="0">
                <a:solidFill>
                  <a:schemeClr val="tx2"/>
                </a:solidFill>
              </a:rPr>
              <a:t> to </a:t>
            </a:r>
            <a:r>
              <a:rPr lang="el-GR" altLang="en-US" sz="2400" smtClean="0">
                <a:solidFill>
                  <a:schemeClr val="tx2"/>
                </a:solidFill>
              </a:rPr>
              <a:t>μ</a:t>
            </a:r>
            <a:r>
              <a:rPr lang="en-US" altLang="en-US" sz="2400" smtClean="0">
                <a:solidFill>
                  <a:schemeClr val="tx2"/>
                </a:solidFill>
              </a:rPr>
              <a:t>+</a:t>
            </a:r>
            <a:r>
              <a:rPr lang="el-GR" altLang="en-US" sz="2400" smtClean="0">
                <a:solidFill>
                  <a:schemeClr val="tx2"/>
                </a:solidFill>
              </a:rPr>
              <a:t>σ</a:t>
            </a:r>
            <a:r>
              <a:rPr lang="en-US" altLang="en-US" sz="2400" smtClean="0">
                <a:solidFill>
                  <a:schemeClr val="tx2"/>
                </a:solidFill>
              </a:rPr>
              <a:t>: contains about 68% of the measurements  (</a:t>
            </a:r>
            <a:r>
              <a:rPr lang="el-GR" altLang="en-US" sz="2400" smtClean="0">
                <a:solidFill>
                  <a:schemeClr val="tx2"/>
                </a:solidFill>
              </a:rPr>
              <a:t>μ</a:t>
            </a:r>
            <a:r>
              <a:rPr lang="en-US" altLang="en-US" sz="2400" smtClean="0">
                <a:solidFill>
                  <a:schemeClr val="tx2"/>
                </a:solidFill>
              </a:rPr>
              <a:t>: mean, </a:t>
            </a:r>
            <a:r>
              <a:rPr lang="el-GR" altLang="en-US" sz="2400" smtClean="0">
                <a:solidFill>
                  <a:schemeClr val="tx2"/>
                </a:solidFill>
              </a:rPr>
              <a:t>σ</a:t>
            </a:r>
            <a:r>
              <a:rPr lang="en-US" altLang="en-US" sz="2400" smtClean="0">
                <a:solidFill>
                  <a:schemeClr val="tx2"/>
                </a:solidFill>
              </a:rPr>
              <a:t>: standard deviation)</a:t>
            </a:r>
          </a:p>
          <a:p>
            <a:pPr lvl="1" eaLnBrk="1" hangingPunct="1"/>
            <a:r>
              <a:rPr lang="en-US" altLang="en-US" sz="2400" smtClean="0">
                <a:solidFill>
                  <a:schemeClr val="tx2"/>
                </a:solidFill>
              </a:rPr>
              <a:t> From </a:t>
            </a:r>
            <a:r>
              <a:rPr lang="el-GR" altLang="en-US" sz="2400" smtClean="0">
                <a:solidFill>
                  <a:schemeClr val="tx2"/>
                </a:solidFill>
              </a:rPr>
              <a:t>μ</a:t>
            </a:r>
            <a:r>
              <a:rPr lang="en-US" altLang="en-US" sz="2400" smtClean="0">
                <a:solidFill>
                  <a:schemeClr val="tx2"/>
                </a:solidFill>
              </a:rPr>
              <a:t>–2</a:t>
            </a:r>
            <a:r>
              <a:rPr lang="el-GR" altLang="en-US" sz="2400" smtClean="0">
                <a:solidFill>
                  <a:schemeClr val="tx2"/>
                </a:solidFill>
              </a:rPr>
              <a:t>σ</a:t>
            </a:r>
            <a:r>
              <a:rPr lang="en-US" altLang="en-US" sz="2400" smtClean="0">
                <a:solidFill>
                  <a:schemeClr val="tx2"/>
                </a:solidFill>
              </a:rPr>
              <a:t> to </a:t>
            </a:r>
            <a:r>
              <a:rPr lang="el-GR" altLang="en-US" sz="2400" smtClean="0">
                <a:solidFill>
                  <a:schemeClr val="tx2"/>
                </a:solidFill>
              </a:rPr>
              <a:t>μ</a:t>
            </a:r>
            <a:r>
              <a:rPr lang="en-US" altLang="en-US" sz="2400" smtClean="0">
                <a:solidFill>
                  <a:schemeClr val="tx2"/>
                </a:solidFill>
              </a:rPr>
              <a:t>+2</a:t>
            </a:r>
            <a:r>
              <a:rPr lang="el-GR" altLang="en-US" sz="2400" smtClean="0">
                <a:solidFill>
                  <a:schemeClr val="tx2"/>
                </a:solidFill>
              </a:rPr>
              <a:t>σ</a:t>
            </a:r>
            <a:r>
              <a:rPr lang="en-US" altLang="en-US" sz="2400" smtClean="0">
                <a:solidFill>
                  <a:schemeClr val="tx2"/>
                </a:solidFill>
              </a:rPr>
              <a:t>: contains about 95% of it</a:t>
            </a:r>
          </a:p>
          <a:p>
            <a:pPr lvl="1" eaLnBrk="1" hangingPunct="1"/>
            <a:r>
              <a:rPr lang="en-US" altLang="en-US" sz="2400" smtClean="0">
                <a:solidFill>
                  <a:schemeClr val="tx2"/>
                </a:solidFill>
              </a:rPr>
              <a:t>From </a:t>
            </a:r>
            <a:r>
              <a:rPr lang="el-GR" altLang="en-US" sz="2400" smtClean="0">
                <a:solidFill>
                  <a:schemeClr val="tx2"/>
                </a:solidFill>
              </a:rPr>
              <a:t>μ</a:t>
            </a:r>
            <a:r>
              <a:rPr lang="en-US" altLang="en-US" sz="2400" smtClean="0">
                <a:solidFill>
                  <a:schemeClr val="tx2"/>
                </a:solidFill>
              </a:rPr>
              <a:t>–3</a:t>
            </a:r>
            <a:r>
              <a:rPr lang="el-GR" altLang="en-US" sz="2400" smtClean="0">
                <a:solidFill>
                  <a:schemeClr val="tx2"/>
                </a:solidFill>
              </a:rPr>
              <a:t>σ</a:t>
            </a:r>
            <a:r>
              <a:rPr lang="en-US" altLang="en-US" sz="2400" smtClean="0">
                <a:solidFill>
                  <a:schemeClr val="tx2"/>
                </a:solidFill>
              </a:rPr>
              <a:t> to </a:t>
            </a:r>
            <a:r>
              <a:rPr lang="el-GR" altLang="en-US" sz="2400" smtClean="0">
                <a:solidFill>
                  <a:schemeClr val="tx2"/>
                </a:solidFill>
              </a:rPr>
              <a:t>μ</a:t>
            </a:r>
            <a:r>
              <a:rPr lang="en-US" altLang="en-US" sz="2400" smtClean="0">
                <a:solidFill>
                  <a:schemeClr val="tx2"/>
                </a:solidFill>
              </a:rPr>
              <a:t>+3</a:t>
            </a:r>
            <a:r>
              <a:rPr lang="el-GR" altLang="en-US" sz="2400" smtClean="0">
                <a:solidFill>
                  <a:schemeClr val="tx2"/>
                </a:solidFill>
              </a:rPr>
              <a:t>σ</a:t>
            </a:r>
            <a:r>
              <a:rPr lang="en-US" altLang="en-US" sz="2400" smtClean="0">
                <a:solidFill>
                  <a:schemeClr val="tx2"/>
                </a:solidFill>
              </a:rPr>
              <a:t>: contains about 99.7% of it</a:t>
            </a:r>
          </a:p>
          <a:p>
            <a:pPr lvl="1" eaLnBrk="1" hangingPunct="1"/>
            <a:endParaRPr lang="en-US" altLang="en-US" sz="2400" smtClean="0">
              <a:solidFill>
                <a:schemeClr val="tx2"/>
              </a:solidFill>
            </a:endParaRPr>
          </a:p>
          <a:p>
            <a:pPr eaLnBrk="1" hangingPunct="1">
              <a:buFont typeface="Wingdings" panose="05000000000000000000" pitchFamily="2" charset="2"/>
              <a:buNone/>
            </a:pPr>
            <a:endParaRPr lang="en-US" altLang="en-US" sz="2000" smtClean="0">
              <a:solidFill>
                <a:schemeClr val="hlink"/>
              </a:solidFill>
            </a:endParaRPr>
          </a:p>
          <a:p>
            <a:pPr eaLnBrk="1" hangingPunct="1">
              <a:buFont typeface="Wingdings" panose="05000000000000000000" pitchFamily="2" charset="2"/>
              <a:buNone/>
            </a:pPr>
            <a:endParaRPr lang="en-US" altLang="en-US" sz="2000" smtClean="0"/>
          </a:p>
        </p:txBody>
      </p:sp>
      <p:pic>
        <p:nvPicPr>
          <p:cNvPr id="33797" name="Picture 5" descr="normal1-95"/>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124200" y="3729038"/>
            <a:ext cx="2895600" cy="2590800"/>
          </a:xfrm>
          <a:noFill/>
        </p:spPr>
      </p:pic>
      <p:pic>
        <p:nvPicPr>
          <p:cNvPr id="33798" name="Picture 7" descr="normal1-68"/>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0" y="3886200"/>
            <a:ext cx="2986088" cy="2438400"/>
          </a:xfrm>
          <a:noFill/>
        </p:spPr>
      </p:pic>
      <p:pic>
        <p:nvPicPr>
          <p:cNvPr id="33799" name="Picture 9" descr="normal1-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7913" y="3810000"/>
            <a:ext cx="298608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Task2</a:t>
            </a:r>
            <a:endParaRPr lang="en-US" dirty="0"/>
          </a:p>
        </p:txBody>
      </p:sp>
      <p:sp>
        <p:nvSpPr>
          <p:cNvPr id="3" name="Text Placeholder 2"/>
          <p:cNvSpPr>
            <a:spLocks noGrp="1"/>
          </p:cNvSpPr>
          <p:nvPr>
            <p:ph type="body" sz="half" idx="1"/>
          </p:nvPr>
        </p:nvSpPr>
        <p:spPr>
          <a:xfrm>
            <a:off x="304800" y="1295400"/>
            <a:ext cx="8610600" cy="5181600"/>
          </a:xfrm>
        </p:spPr>
        <p:txBody>
          <a:bodyPr/>
          <a:lstStyle/>
          <a:p>
            <a:r>
              <a:rPr lang="en-US" dirty="0" smtClean="0"/>
              <a:t>Find normal distribution curve of usable attributes from your sales dataset</a:t>
            </a:r>
            <a:endParaRPr lang="en-US" dirty="0"/>
          </a:p>
        </p:txBody>
      </p:sp>
      <p:sp>
        <p:nvSpPr>
          <p:cNvPr id="6" name="Slide Number Placeholder 5"/>
          <p:cNvSpPr>
            <a:spLocks noGrp="1"/>
          </p:cNvSpPr>
          <p:nvPr>
            <p:ph type="sldNum" sz="quarter" idx="10"/>
          </p:nvPr>
        </p:nvSpPr>
        <p:spPr/>
        <p:txBody>
          <a:bodyPr/>
          <a:lstStyle/>
          <a:p>
            <a:fld id="{CD9959CE-40C5-45E8-A584-0C32D703DB39}" type="slidenum">
              <a:rPr lang="en-US" altLang="en-US" smtClean="0"/>
              <a:pPr/>
              <a:t>25</a:t>
            </a:fld>
            <a:endParaRPr lang="en-US" altLang="en-US"/>
          </a:p>
        </p:txBody>
      </p:sp>
    </p:spTree>
    <p:extLst>
      <p:ext uri="{BB962C8B-B14F-4D97-AF65-F5344CB8AC3E}">
        <p14:creationId xmlns:p14="http://schemas.microsoft.com/office/powerpoint/2010/main" val="429354861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D6F5048-C65C-4371-9B90-3A559EA8155C}" type="slidenum">
              <a:rPr lang="en-US" altLang="en-US" sz="1200"/>
              <a:pPr/>
              <a:t>26</a:t>
            </a:fld>
            <a:endParaRPr lang="en-US" altLang="en-US" sz="1200"/>
          </a:p>
        </p:txBody>
      </p:sp>
      <p:sp>
        <p:nvSpPr>
          <p:cNvPr id="34819" name="Rectangle 2"/>
          <p:cNvSpPr>
            <a:spLocks noGrp="1" noChangeArrowheads="1"/>
          </p:cNvSpPr>
          <p:nvPr>
            <p:ph type="title"/>
          </p:nvPr>
        </p:nvSpPr>
        <p:spPr>
          <a:xfrm>
            <a:off x="0" y="228600"/>
            <a:ext cx="9144000" cy="762000"/>
          </a:xfrm>
        </p:spPr>
        <p:txBody>
          <a:bodyPr/>
          <a:lstStyle/>
          <a:p>
            <a:pPr eaLnBrk="1" hangingPunct="1"/>
            <a:r>
              <a:rPr lang="en-US" altLang="en-US" sz="3200" smtClean="0">
                <a:solidFill>
                  <a:srgbClr val="170981"/>
                </a:solidFill>
              </a:rPr>
              <a:t>Graphic Displays of Basic Statistical Descriptions</a:t>
            </a:r>
          </a:p>
        </p:txBody>
      </p:sp>
      <p:sp>
        <p:nvSpPr>
          <p:cNvPr id="34820" name="Rectangle 3"/>
          <p:cNvSpPr>
            <a:spLocks noGrp="1" noChangeArrowheads="1"/>
          </p:cNvSpPr>
          <p:nvPr>
            <p:ph type="body" idx="1"/>
          </p:nvPr>
        </p:nvSpPr>
        <p:spPr/>
        <p:txBody>
          <a:bodyPr/>
          <a:lstStyle/>
          <a:p>
            <a:pPr eaLnBrk="1" hangingPunct="1">
              <a:lnSpc>
                <a:spcPct val="140000"/>
              </a:lnSpc>
              <a:buSzPct val="80000"/>
            </a:pPr>
            <a:r>
              <a:rPr lang="en-US" altLang="en-US" sz="2400" b="1" dirty="0" smtClean="0"/>
              <a:t>Boxplot</a:t>
            </a:r>
            <a:r>
              <a:rPr lang="en-US" altLang="en-US" sz="2400" dirty="0" smtClean="0"/>
              <a:t>: graphic display of five-number summary</a:t>
            </a:r>
          </a:p>
          <a:p>
            <a:pPr eaLnBrk="1" hangingPunct="1">
              <a:lnSpc>
                <a:spcPct val="140000"/>
              </a:lnSpc>
              <a:buSzPct val="80000"/>
            </a:pPr>
            <a:r>
              <a:rPr lang="en-US" altLang="en-US" sz="2400" b="1" dirty="0" smtClean="0"/>
              <a:t>Histogram</a:t>
            </a:r>
            <a:r>
              <a:rPr lang="en-US" altLang="en-US" sz="2400" dirty="0" smtClean="0"/>
              <a:t>: x-axis are values, y-axis </a:t>
            </a:r>
            <a:r>
              <a:rPr lang="en-US" altLang="en-US" sz="2400" dirty="0" err="1" smtClean="0"/>
              <a:t>repres</a:t>
            </a:r>
            <a:r>
              <a:rPr lang="en-US" altLang="en-US" sz="2400" dirty="0" smtClean="0"/>
              <a:t>. frequencies </a:t>
            </a:r>
          </a:p>
          <a:p>
            <a:pPr eaLnBrk="1" hangingPunct="1">
              <a:lnSpc>
                <a:spcPct val="140000"/>
              </a:lnSpc>
              <a:buSzPct val="80000"/>
            </a:pPr>
            <a:r>
              <a:rPr lang="en-US" altLang="en-US" sz="2400" b="1" dirty="0" smtClean="0"/>
              <a:t>Scatter plot</a:t>
            </a:r>
            <a:r>
              <a:rPr lang="en-US" altLang="en-US" sz="2400" dirty="0" smtClean="0"/>
              <a:t>: each pair of values is a pair of coordinates and plotted as points in the plane</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CA6D000-A3A1-4EE4-8F6A-8403810FD629}" type="slidenum">
              <a:rPr lang="en-US" altLang="en-US" sz="1200"/>
              <a:pPr/>
              <a:t>27</a:t>
            </a:fld>
            <a:endParaRPr lang="en-US" altLang="en-US" sz="1200"/>
          </a:p>
        </p:txBody>
      </p:sp>
      <p:sp>
        <p:nvSpPr>
          <p:cNvPr id="3076" name="Rectangle 1026"/>
          <p:cNvSpPr>
            <a:spLocks noGrp="1" noChangeArrowheads="1"/>
          </p:cNvSpPr>
          <p:nvPr>
            <p:ph type="title"/>
          </p:nvPr>
        </p:nvSpPr>
        <p:spPr/>
        <p:txBody>
          <a:bodyPr/>
          <a:lstStyle/>
          <a:p>
            <a:pPr eaLnBrk="1" hangingPunct="1"/>
            <a:r>
              <a:rPr lang="en-US" altLang="en-US" smtClean="0"/>
              <a:t>Histogram Analysis</a:t>
            </a:r>
          </a:p>
        </p:txBody>
      </p:sp>
      <p:sp>
        <p:nvSpPr>
          <p:cNvPr id="3077" name="Rectangle 1027"/>
          <p:cNvSpPr>
            <a:spLocks noGrp="1" noChangeArrowheads="1"/>
          </p:cNvSpPr>
          <p:nvPr>
            <p:ph type="body" sz="half" idx="1"/>
          </p:nvPr>
        </p:nvSpPr>
        <p:spPr>
          <a:xfrm>
            <a:off x="304800" y="1295400"/>
            <a:ext cx="4648200" cy="5181600"/>
          </a:xfrm>
        </p:spPr>
        <p:txBody>
          <a:bodyPr/>
          <a:lstStyle/>
          <a:p>
            <a:pPr eaLnBrk="1" hangingPunct="1">
              <a:lnSpc>
                <a:spcPct val="110000"/>
              </a:lnSpc>
            </a:pPr>
            <a:r>
              <a:rPr lang="en-US" altLang="en-US" sz="2000" dirty="0" smtClean="0"/>
              <a:t>Histogram: Graph display of tabulated frequencies, shown as bars</a:t>
            </a:r>
          </a:p>
          <a:p>
            <a:pPr eaLnBrk="1" hangingPunct="1">
              <a:lnSpc>
                <a:spcPct val="110000"/>
              </a:lnSpc>
            </a:pPr>
            <a:r>
              <a:rPr lang="en-US" altLang="en-US" sz="2000" dirty="0" smtClean="0"/>
              <a:t>It shows what proportion of cases fall into each of several categories</a:t>
            </a:r>
          </a:p>
          <a:p>
            <a:pPr eaLnBrk="1" hangingPunct="1">
              <a:lnSpc>
                <a:spcPct val="110000"/>
              </a:lnSpc>
            </a:pPr>
            <a:r>
              <a:rPr lang="en-US" altLang="en-US" sz="2000" dirty="0" smtClean="0"/>
              <a:t>Bar chart represents categorical data while histogram represents quantitative data</a:t>
            </a:r>
          </a:p>
          <a:p>
            <a:pPr eaLnBrk="1" hangingPunct="1">
              <a:lnSpc>
                <a:spcPct val="110000"/>
              </a:lnSpc>
            </a:pPr>
            <a:r>
              <a:rPr lang="en-US" altLang="en-US" sz="2000" dirty="0" smtClean="0"/>
              <a:t>The categories are usually specified as non-overlapping intervals of some variable. The categories (bars) must be adjacent</a:t>
            </a:r>
          </a:p>
          <a:p>
            <a:pPr eaLnBrk="1" hangingPunct="1">
              <a:lnSpc>
                <a:spcPct val="110000"/>
              </a:lnSpc>
            </a:pPr>
            <a:endParaRPr lang="en-US" altLang="en-US" sz="1600" dirty="0" smtClean="0"/>
          </a:p>
        </p:txBody>
      </p:sp>
      <p:graphicFrame>
        <p:nvGraphicFramePr>
          <p:cNvPr id="3074" name="Object 1029"/>
          <p:cNvGraphicFramePr>
            <a:graphicFrameLocks noGrp="1"/>
          </p:cNvGraphicFramePr>
          <p:nvPr>
            <p:ph sz="half" idx="2"/>
          </p:nvPr>
        </p:nvGraphicFramePr>
        <p:xfrm>
          <a:off x="4572000" y="1447800"/>
          <a:ext cx="5410200" cy="4343400"/>
        </p:xfrm>
        <a:graphic>
          <a:graphicData uri="http://schemas.openxmlformats.org/presentationml/2006/ole">
            <mc:AlternateContent xmlns:mc="http://schemas.openxmlformats.org/markup-compatibility/2006">
              <mc:Choice xmlns:v="urn:schemas-microsoft-com:vml" Requires="v">
                <p:oleObj spid="_x0000_s3193" name="Chart" r:id="rId4" imgW="7924800" imgH="3860800" progId="MSGraph.Chart.8">
                  <p:embed followColorScheme="full"/>
                </p:oleObj>
              </mc:Choice>
              <mc:Fallback>
                <p:oleObj name="Chart" r:id="rId4" imgW="7924800" imgH="3860800" progId="MSGraph.Chart.8">
                  <p:embed followColorScheme="full"/>
                  <p:pic>
                    <p:nvPicPr>
                      <p:cNvPr id="0" name="Object 10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447800"/>
                        <a:ext cx="5410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a:lstStyle/>
          <a:p>
            <a:r>
              <a:rPr lang="en-US" altLang="en-US" smtClean="0"/>
              <a:t>Exercise 4</a:t>
            </a:r>
          </a:p>
        </p:txBody>
      </p:sp>
      <p:sp>
        <p:nvSpPr>
          <p:cNvPr id="35843" name="Content Placeholder 6"/>
          <p:cNvSpPr>
            <a:spLocks noGrp="1"/>
          </p:cNvSpPr>
          <p:nvPr>
            <p:ph idx="1"/>
          </p:nvPr>
        </p:nvSpPr>
        <p:spPr/>
        <p:txBody>
          <a:bodyPr/>
          <a:lstStyle/>
          <a:p>
            <a:r>
              <a:rPr lang="en-US" altLang="en-US" smtClean="0"/>
              <a:t>Given the ages of the children: </a:t>
            </a:r>
          </a:p>
          <a:p>
            <a:pPr lvl="1"/>
            <a:r>
              <a:rPr lang="en-US" altLang="en-US" smtClean="0"/>
              <a:t>9,7,12,10,5,4,8,2,4,3,1,2,8,14</a:t>
            </a:r>
          </a:p>
          <a:p>
            <a:r>
              <a:rPr lang="en-US" altLang="en-US" smtClean="0"/>
              <a:t>Convert the data into ranges</a:t>
            </a:r>
          </a:p>
          <a:p>
            <a:r>
              <a:rPr lang="en-US" altLang="en-US" smtClean="0"/>
              <a:t>Count the frequency for each range</a:t>
            </a:r>
          </a:p>
          <a:p>
            <a:r>
              <a:rPr lang="en-US" altLang="en-US" smtClean="0"/>
              <a:t>Create a histogram</a:t>
            </a:r>
          </a:p>
        </p:txBody>
      </p:sp>
      <p:sp>
        <p:nvSpPr>
          <p:cNvPr id="35844"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B0B6386-2B60-4045-8F67-D0559CAD81AA}" type="slidenum">
              <a:rPr lang="en-US" altLang="en-US" sz="1200"/>
              <a:pPr/>
              <a:t>28</a:t>
            </a:fld>
            <a:endParaRPr lang="en-US" altLang="en-US" sz="120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5"/>
          <p:cNvSpPr>
            <a:spLocks noGrp="1"/>
          </p:cNvSpPr>
          <p:nvPr>
            <p:ph type="title"/>
          </p:nvPr>
        </p:nvSpPr>
        <p:spPr/>
        <p:txBody>
          <a:bodyPr/>
          <a:lstStyle/>
          <a:p>
            <a:r>
              <a:rPr lang="en-US" altLang="en-US" smtClean="0"/>
              <a:t>Exercise 4</a:t>
            </a:r>
          </a:p>
        </p:txBody>
      </p:sp>
      <p:sp>
        <p:nvSpPr>
          <p:cNvPr id="36867" name="Content Placeholder 6"/>
          <p:cNvSpPr>
            <a:spLocks noGrp="1"/>
          </p:cNvSpPr>
          <p:nvPr>
            <p:ph idx="1"/>
          </p:nvPr>
        </p:nvSpPr>
        <p:spPr/>
        <p:txBody>
          <a:bodyPr/>
          <a:lstStyle/>
          <a:p>
            <a:r>
              <a:rPr lang="en-US" altLang="en-US" dirty="0" smtClean="0"/>
              <a:t>Given the ages of the children: </a:t>
            </a:r>
          </a:p>
          <a:p>
            <a:pPr lvl="1"/>
            <a:r>
              <a:rPr lang="en-US" altLang="en-US" dirty="0" smtClean="0"/>
              <a:t>9,7,12,10,5,4,8,2,4,3,1,2,8,14</a:t>
            </a:r>
          </a:p>
          <a:p>
            <a:r>
              <a:rPr lang="en-US" altLang="en-US" dirty="0" smtClean="0"/>
              <a:t>Convert the data into ranges</a:t>
            </a:r>
          </a:p>
          <a:p>
            <a:pPr lvl="1"/>
            <a:r>
              <a:rPr lang="en-US" altLang="en-US" dirty="0" smtClean="0"/>
              <a:t>1-5,6-10,11-15</a:t>
            </a:r>
          </a:p>
          <a:p>
            <a:r>
              <a:rPr lang="en-US" altLang="en-US" dirty="0" smtClean="0"/>
              <a:t>Count the frequency for each range</a:t>
            </a:r>
          </a:p>
          <a:p>
            <a:pPr lvl="1"/>
            <a:r>
              <a:rPr lang="en-US" altLang="en-US" dirty="0" smtClean="0"/>
              <a:t>1-5: 7, 6-10: 3, 11-15: 2</a:t>
            </a:r>
          </a:p>
          <a:p>
            <a:r>
              <a:rPr lang="en-US" altLang="en-US" dirty="0" smtClean="0"/>
              <a:t>Create a </a:t>
            </a:r>
            <a:r>
              <a:rPr lang="en-US" altLang="en-US" smtClean="0"/>
              <a:t>barchart</a:t>
            </a:r>
            <a:endParaRPr lang="en-US" altLang="en-US" dirty="0" smtClean="0"/>
          </a:p>
        </p:txBody>
      </p:sp>
      <p:sp>
        <p:nvSpPr>
          <p:cNvPr id="36868"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CC25299-E78C-4D58-A9DA-1A3A4D940022}" type="slidenum">
              <a:rPr lang="en-US" altLang="en-US" sz="1200"/>
              <a:pPr/>
              <a:t>29</a:t>
            </a:fld>
            <a:endParaRPr lang="en-US" altLang="en-US" sz="1200"/>
          </a:p>
        </p:txBody>
      </p:sp>
      <p:graphicFrame>
        <p:nvGraphicFramePr>
          <p:cNvPr id="8" name="Chart 7"/>
          <p:cNvGraphicFramePr>
            <a:graphicFrameLocks/>
          </p:cNvGraphicFramePr>
          <p:nvPr/>
        </p:nvGraphicFramePr>
        <p:xfrm>
          <a:off x="4038600" y="3924300"/>
          <a:ext cx="4572000" cy="29337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F4EEB2A-3B23-47F3-854C-C64C96703F70}" type="slidenum">
              <a:rPr lang="en-US" altLang="en-US" sz="1200"/>
              <a:pPr/>
              <a:t>3</a:t>
            </a:fld>
            <a:endParaRPr lang="en-US" altLang="en-US" sz="1200"/>
          </a:p>
        </p:txBody>
      </p:sp>
      <p:sp>
        <p:nvSpPr>
          <p:cNvPr id="19459" name="Rectangle 2"/>
          <p:cNvSpPr>
            <a:spLocks noGrp="1" noChangeArrowheads="1"/>
          </p:cNvSpPr>
          <p:nvPr>
            <p:ph type="title"/>
          </p:nvPr>
        </p:nvSpPr>
        <p:spPr/>
        <p:txBody>
          <a:bodyPr/>
          <a:lstStyle/>
          <a:p>
            <a:pPr eaLnBrk="1" hangingPunct="1"/>
            <a:r>
              <a:rPr lang="en-US" altLang="en-US" sz="3200" smtClean="0"/>
              <a:t>Data Objects</a:t>
            </a:r>
          </a:p>
        </p:txBody>
      </p:sp>
      <p:sp>
        <p:nvSpPr>
          <p:cNvPr id="19460" name="Rectangle 3"/>
          <p:cNvSpPr>
            <a:spLocks noGrp="1" noChangeArrowheads="1"/>
          </p:cNvSpPr>
          <p:nvPr>
            <p:ph type="body" idx="1"/>
          </p:nvPr>
        </p:nvSpPr>
        <p:spPr/>
        <p:txBody>
          <a:bodyPr/>
          <a:lstStyle/>
          <a:p>
            <a:pPr eaLnBrk="1" hangingPunct="1">
              <a:lnSpc>
                <a:spcPct val="120000"/>
              </a:lnSpc>
            </a:pPr>
            <a:r>
              <a:rPr lang="en-US" altLang="en-US" sz="2400" smtClean="0"/>
              <a:t>Data sets are made up of data objects.</a:t>
            </a:r>
          </a:p>
          <a:p>
            <a:pPr eaLnBrk="1" hangingPunct="1">
              <a:lnSpc>
                <a:spcPct val="120000"/>
              </a:lnSpc>
            </a:pPr>
            <a:r>
              <a:rPr lang="en-US" altLang="en-US" sz="2400" smtClean="0"/>
              <a:t>A </a:t>
            </a:r>
            <a:r>
              <a:rPr lang="en-US" altLang="en-US" sz="2400" b="1" smtClean="0"/>
              <a:t>data object</a:t>
            </a:r>
            <a:r>
              <a:rPr lang="en-US" altLang="en-US" sz="2400" smtClean="0"/>
              <a:t> represents an entity.</a:t>
            </a:r>
          </a:p>
          <a:p>
            <a:pPr eaLnBrk="1" hangingPunct="1">
              <a:lnSpc>
                <a:spcPct val="120000"/>
              </a:lnSpc>
            </a:pPr>
            <a:r>
              <a:rPr lang="en-US" altLang="en-US" sz="2400" smtClean="0"/>
              <a:t>Examples: </a:t>
            </a:r>
          </a:p>
          <a:p>
            <a:pPr lvl="1" eaLnBrk="1" hangingPunct="1">
              <a:lnSpc>
                <a:spcPct val="120000"/>
              </a:lnSpc>
            </a:pPr>
            <a:r>
              <a:rPr lang="en-US" altLang="en-US" sz="2400" smtClean="0"/>
              <a:t>sales database:  customers, store items, sales</a:t>
            </a:r>
          </a:p>
          <a:p>
            <a:pPr lvl="1" eaLnBrk="1" hangingPunct="1">
              <a:lnSpc>
                <a:spcPct val="120000"/>
              </a:lnSpc>
            </a:pPr>
            <a:r>
              <a:rPr lang="en-US" altLang="en-US" sz="2400" smtClean="0"/>
              <a:t>medical database: patients, treatments</a:t>
            </a:r>
          </a:p>
          <a:p>
            <a:pPr lvl="1" eaLnBrk="1" hangingPunct="1">
              <a:lnSpc>
                <a:spcPct val="120000"/>
              </a:lnSpc>
            </a:pPr>
            <a:r>
              <a:rPr lang="en-US" altLang="en-US" sz="2400" smtClean="0"/>
              <a:t>university database: students, professors, courses</a:t>
            </a:r>
          </a:p>
          <a:p>
            <a:pPr eaLnBrk="1" hangingPunct="1">
              <a:lnSpc>
                <a:spcPct val="120000"/>
              </a:lnSpc>
            </a:pPr>
            <a:r>
              <a:rPr lang="en-US" altLang="en-US" sz="2400" smtClean="0"/>
              <a:t>Also called </a:t>
            </a:r>
            <a:r>
              <a:rPr lang="en-US" altLang="en-US" sz="2400" i="1" smtClean="0"/>
              <a:t>samples , examples, instances, data points, objects, tuples</a:t>
            </a:r>
            <a:r>
              <a:rPr lang="en-US" altLang="en-US" sz="2400" smtClean="0"/>
              <a:t>.</a:t>
            </a:r>
          </a:p>
          <a:p>
            <a:pPr eaLnBrk="1" hangingPunct="1">
              <a:lnSpc>
                <a:spcPct val="120000"/>
              </a:lnSpc>
            </a:pPr>
            <a:r>
              <a:rPr lang="en-US" altLang="en-US" sz="2400" smtClean="0"/>
              <a:t>Data objects are described by </a:t>
            </a:r>
            <a:r>
              <a:rPr lang="en-US" altLang="en-US" sz="2400" b="1" smtClean="0"/>
              <a:t>attributes</a:t>
            </a:r>
            <a:r>
              <a:rPr lang="en-US" altLang="en-US" sz="2400" smtClean="0"/>
              <a:t>.</a:t>
            </a:r>
          </a:p>
          <a:p>
            <a:pPr eaLnBrk="1" hangingPunct="1">
              <a:lnSpc>
                <a:spcPct val="120000"/>
              </a:lnSpc>
            </a:pPr>
            <a:r>
              <a:rPr lang="en-US" altLang="en-US" sz="2400" smtClean="0"/>
              <a:t>Database rows -&gt; data objects; columns -&gt;attributes.</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22DAA4B-6663-4F0F-9CD7-AE84FD8E0534}" type="slidenum">
              <a:rPr lang="en-US" altLang="en-US" sz="1200"/>
              <a:pPr/>
              <a:t>30</a:t>
            </a:fld>
            <a:endParaRPr lang="en-US" altLang="en-US" sz="1200"/>
          </a:p>
        </p:txBody>
      </p:sp>
      <p:sp>
        <p:nvSpPr>
          <p:cNvPr id="4101" name="Rectangle 2"/>
          <p:cNvSpPr>
            <a:spLocks noGrp="1" noChangeArrowheads="1"/>
          </p:cNvSpPr>
          <p:nvPr>
            <p:ph type="title"/>
          </p:nvPr>
        </p:nvSpPr>
        <p:spPr>
          <a:xfrm>
            <a:off x="152400" y="152400"/>
            <a:ext cx="8839200" cy="762000"/>
          </a:xfrm>
        </p:spPr>
        <p:txBody>
          <a:bodyPr/>
          <a:lstStyle/>
          <a:p>
            <a:pPr eaLnBrk="1" hangingPunct="1"/>
            <a:r>
              <a:rPr lang="en-US" altLang="en-US" sz="3200" smtClean="0"/>
              <a:t>Histograms Often Tell More than Boxplots</a:t>
            </a:r>
          </a:p>
        </p:txBody>
      </p:sp>
      <p:graphicFrame>
        <p:nvGraphicFramePr>
          <p:cNvPr id="4098" name="Object 4"/>
          <p:cNvGraphicFramePr>
            <a:graphicFrameLocks noGrp="1" noChangeAspect="1"/>
          </p:cNvGraphicFramePr>
          <p:nvPr>
            <p:ph sz="half" idx="2"/>
          </p:nvPr>
        </p:nvGraphicFramePr>
        <p:xfrm>
          <a:off x="457200" y="1295400"/>
          <a:ext cx="3962400" cy="2417763"/>
        </p:xfrm>
        <a:graphic>
          <a:graphicData uri="http://schemas.openxmlformats.org/presentationml/2006/ole">
            <mc:AlternateContent xmlns:mc="http://schemas.openxmlformats.org/markup-compatibility/2006">
              <mc:Choice xmlns:v="urn:schemas-microsoft-com:vml" Requires="v">
                <p:oleObj spid="_x0000_s4331" name="SmartDraw" r:id="rId4" imgW="3063240" imgH="1691640" progId="SmartDraw.2">
                  <p:embed/>
                </p:oleObj>
              </mc:Choice>
              <mc:Fallback>
                <p:oleObj name="SmartDraw" r:id="rId4" imgW="3063240" imgH="1691640" progId="SmartDraw.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95400"/>
                        <a:ext cx="3962400"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7"/>
          <p:cNvGraphicFramePr>
            <a:graphicFrameLocks noGrp="1" noChangeAspect="1"/>
          </p:cNvGraphicFramePr>
          <p:nvPr>
            <p:ph sz="half" idx="1"/>
          </p:nvPr>
        </p:nvGraphicFramePr>
        <p:xfrm>
          <a:off x="457200" y="4043363"/>
          <a:ext cx="3886200" cy="2433637"/>
        </p:xfrm>
        <a:graphic>
          <a:graphicData uri="http://schemas.openxmlformats.org/presentationml/2006/ole">
            <mc:AlternateContent xmlns:mc="http://schemas.openxmlformats.org/markup-compatibility/2006">
              <mc:Choice xmlns:v="urn:schemas-microsoft-com:vml" Requires="v">
                <p:oleObj spid="_x0000_s4332" name="SmartDraw" r:id="rId6" imgW="3063240" imgH="1691640" progId="SmartDraw.2">
                  <p:embed/>
                </p:oleObj>
              </mc:Choice>
              <mc:Fallback>
                <p:oleObj name="SmartDraw" r:id="rId6" imgW="3063240" imgH="1691640" progId="SmartDraw.2">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043363"/>
                        <a:ext cx="38862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Rectangle 9"/>
          <p:cNvSpPr>
            <a:spLocks noChangeArrowheads="1"/>
          </p:cNvSpPr>
          <p:nvPr/>
        </p:nvSpPr>
        <p:spPr bwMode="auto">
          <a:xfrm>
            <a:off x="4876800" y="1522413"/>
            <a:ext cx="36576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10000"/>
              </a:lnSpc>
              <a:spcBef>
                <a:spcPct val="20000"/>
              </a:spcBef>
              <a:buClr>
                <a:schemeClr val="folHlink"/>
              </a:buClr>
              <a:buSzPct val="60000"/>
              <a:buFont typeface="Wingdings" panose="05000000000000000000" pitchFamily="2" charset="2"/>
              <a:buChar char="n"/>
            </a:pPr>
            <a:r>
              <a:rPr lang="en-US" altLang="en-US"/>
              <a:t>The two histograms shown in the left may have the same boxplot representation</a:t>
            </a:r>
          </a:p>
          <a:p>
            <a:pPr lvl="1" eaLnBrk="1" hangingPunct="1">
              <a:lnSpc>
                <a:spcPct val="110000"/>
              </a:lnSpc>
              <a:spcBef>
                <a:spcPct val="20000"/>
              </a:spcBef>
              <a:buClr>
                <a:schemeClr val="hlink"/>
              </a:buClr>
              <a:buSzPct val="55000"/>
              <a:buFont typeface="Wingdings" panose="05000000000000000000" pitchFamily="2" charset="2"/>
              <a:buChar char="n"/>
            </a:pPr>
            <a:r>
              <a:rPr lang="en-US" altLang="en-US"/>
              <a:t>The same values for: min, Q1, median, Q3, max</a:t>
            </a:r>
          </a:p>
          <a:p>
            <a:pPr eaLnBrk="1" hangingPunct="1">
              <a:lnSpc>
                <a:spcPct val="110000"/>
              </a:lnSpc>
              <a:spcBef>
                <a:spcPct val="20000"/>
              </a:spcBef>
              <a:buClr>
                <a:schemeClr val="folHlink"/>
              </a:buClr>
              <a:buSzPct val="60000"/>
              <a:buFont typeface="Wingdings" panose="05000000000000000000" pitchFamily="2" charset="2"/>
              <a:buChar char="n"/>
            </a:pPr>
            <a:r>
              <a:rPr lang="en-US" altLang="en-US"/>
              <a:t>But they have rather different data distributions</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a:t>
            </a:r>
            <a:endParaRPr lang="en-US" dirty="0"/>
          </a:p>
        </p:txBody>
      </p:sp>
      <p:sp>
        <p:nvSpPr>
          <p:cNvPr id="3" name="Text Placeholder 2"/>
          <p:cNvSpPr>
            <a:spLocks noGrp="1"/>
          </p:cNvSpPr>
          <p:nvPr>
            <p:ph type="body" sz="half" idx="1"/>
          </p:nvPr>
        </p:nvSpPr>
        <p:spPr>
          <a:xfrm>
            <a:off x="304800" y="1295400"/>
            <a:ext cx="8610600" cy="5181600"/>
          </a:xfrm>
        </p:spPr>
        <p:txBody>
          <a:bodyPr/>
          <a:lstStyle/>
          <a:p>
            <a:r>
              <a:rPr lang="en-US" dirty="0" smtClean="0"/>
              <a:t>Create a </a:t>
            </a:r>
            <a:r>
              <a:rPr lang="en-US" smtClean="0"/>
              <a:t>histogram of amount</a:t>
            </a:r>
            <a:endParaRPr lang="en-US" dirty="0" smtClean="0"/>
          </a:p>
          <a:p>
            <a:r>
              <a:rPr lang="en-US" dirty="0" smtClean="0"/>
              <a:t>Create a histogram of </a:t>
            </a:r>
            <a:r>
              <a:rPr lang="en-US" dirty="0" err="1" smtClean="0"/>
              <a:t>single_price</a:t>
            </a:r>
            <a:endParaRPr lang="en-US" dirty="0" smtClean="0"/>
          </a:p>
          <a:p>
            <a:r>
              <a:rPr lang="en-US" dirty="0" smtClean="0"/>
              <a:t>Create a bar chart of </a:t>
            </a:r>
            <a:r>
              <a:rPr lang="en-US" dirty="0" err="1" smtClean="0"/>
              <a:t>product_category</a:t>
            </a:r>
            <a:r>
              <a:rPr lang="en-US" dirty="0" smtClean="0"/>
              <a:t> and </a:t>
            </a:r>
            <a:r>
              <a:rPr lang="en-US" dirty="0" err="1" smtClean="0"/>
              <a:t>single_price</a:t>
            </a:r>
            <a:endParaRPr lang="en-US" dirty="0"/>
          </a:p>
        </p:txBody>
      </p:sp>
      <p:sp>
        <p:nvSpPr>
          <p:cNvPr id="6" name="Slide Number Placeholder 5"/>
          <p:cNvSpPr>
            <a:spLocks noGrp="1"/>
          </p:cNvSpPr>
          <p:nvPr>
            <p:ph type="sldNum" sz="quarter" idx="10"/>
          </p:nvPr>
        </p:nvSpPr>
        <p:spPr/>
        <p:txBody>
          <a:bodyPr/>
          <a:lstStyle/>
          <a:p>
            <a:fld id="{CD9959CE-40C5-45E8-A584-0C32D703DB39}" type="slidenum">
              <a:rPr lang="en-US" altLang="en-US" smtClean="0"/>
              <a:pPr/>
              <a:t>31</a:t>
            </a:fld>
            <a:endParaRPr lang="en-US" altLang="en-US"/>
          </a:p>
        </p:txBody>
      </p:sp>
    </p:spTree>
    <p:extLst>
      <p:ext uri="{BB962C8B-B14F-4D97-AF65-F5344CB8AC3E}">
        <p14:creationId xmlns:p14="http://schemas.microsoft.com/office/powerpoint/2010/main" val="414528127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5CBE99D-573E-4B47-8DC6-D3EED9C392DC}" type="slidenum">
              <a:rPr lang="en-US" altLang="en-US" sz="1200"/>
              <a:pPr/>
              <a:t>32</a:t>
            </a:fld>
            <a:endParaRPr lang="en-US" altLang="en-US" sz="1200"/>
          </a:p>
        </p:txBody>
      </p:sp>
      <p:sp>
        <p:nvSpPr>
          <p:cNvPr id="37891" name="Rectangle 1026"/>
          <p:cNvSpPr>
            <a:spLocks noGrp="1" noChangeArrowheads="1"/>
          </p:cNvSpPr>
          <p:nvPr>
            <p:ph type="title"/>
          </p:nvPr>
        </p:nvSpPr>
        <p:spPr/>
        <p:txBody>
          <a:bodyPr/>
          <a:lstStyle/>
          <a:p>
            <a:pPr eaLnBrk="1" hangingPunct="1"/>
            <a:r>
              <a:rPr lang="en-US" altLang="en-US" smtClean="0"/>
              <a:t>Scatter plot</a:t>
            </a:r>
          </a:p>
        </p:txBody>
      </p:sp>
      <p:sp>
        <p:nvSpPr>
          <p:cNvPr id="37892" name="Rectangle 1027"/>
          <p:cNvSpPr>
            <a:spLocks noGrp="1" noChangeArrowheads="1"/>
          </p:cNvSpPr>
          <p:nvPr>
            <p:ph type="body" idx="1"/>
          </p:nvPr>
        </p:nvSpPr>
        <p:spPr>
          <a:xfrm>
            <a:off x="304800" y="1295400"/>
            <a:ext cx="8382000" cy="1779588"/>
          </a:xfrm>
        </p:spPr>
        <p:txBody>
          <a:bodyPr/>
          <a:lstStyle/>
          <a:p>
            <a:pPr eaLnBrk="1" hangingPunct="1"/>
            <a:r>
              <a:rPr lang="en-US" altLang="en-US" sz="2400" dirty="0" smtClean="0"/>
              <a:t>Provides a first look at bivariate data (involving two attributes) to see clusters of points, outliers, </a:t>
            </a:r>
            <a:r>
              <a:rPr lang="en-US" altLang="en-US" sz="2400" dirty="0" err="1" smtClean="0"/>
              <a:t>etc</a:t>
            </a:r>
            <a:endParaRPr lang="en-US" altLang="en-US" sz="2400" dirty="0" smtClean="0"/>
          </a:p>
          <a:p>
            <a:pPr eaLnBrk="1" hangingPunct="1"/>
            <a:r>
              <a:rPr lang="en-US" altLang="en-US" sz="2400" dirty="0" smtClean="0"/>
              <a:t>Each pair of values is treated as a pair of coordinates and plotted as points in the plane</a:t>
            </a:r>
          </a:p>
          <a:p>
            <a:pPr eaLnBrk="1" hangingPunct="1"/>
            <a:r>
              <a:rPr lang="en-US" altLang="en-US" sz="2400" dirty="0" smtClean="0"/>
              <a:t>Helps in finding if there is a correlation between two attributes</a:t>
            </a:r>
          </a:p>
        </p:txBody>
      </p:sp>
      <p:pic>
        <p:nvPicPr>
          <p:cNvPr id="3789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3794125"/>
            <a:ext cx="739140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8E02DEA-D1B4-4266-8F8D-0EDB33E4F676}" type="slidenum">
              <a:rPr lang="en-US" altLang="en-US" sz="1200"/>
              <a:pPr/>
              <a:t>33</a:t>
            </a:fld>
            <a:endParaRPr lang="en-US" altLang="en-US" sz="1200"/>
          </a:p>
        </p:txBody>
      </p:sp>
      <p:sp>
        <p:nvSpPr>
          <p:cNvPr id="38915" name="Rectangle 2"/>
          <p:cNvSpPr>
            <a:spLocks noGrp="1" noChangeArrowheads="1"/>
          </p:cNvSpPr>
          <p:nvPr>
            <p:ph type="title"/>
          </p:nvPr>
        </p:nvSpPr>
        <p:spPr>
          <a:xfrm>
            <a:off x="0" y="228600"/>
            <a:ext cx="9144000" cy="914400"/>
          </a:xfrm>
          <a:noFill/>
        </p:spPr>
        <p:txBody>
          <a:bodyPr lIns="92075" tIns="46038" rIns="92075" bIns="46038" anchor="ctr"/>
          <a:lstStyle/>
          <a:p>
            <a:pPr eaLnBrk="1" hangingPunct="1"/>
            <a:r>
              <a:rPr lang="en-US" altLang="en-US" sz="3200" smtClean="0"/>
              <a:t>Positively and Negatively Correlated Data</a:t>
            </a:r>
          </a:p>
        </p:txBody>
      </p:sp>
      <p:sp>
        <p:nvSpPr>
          <p:cNvPr id="38916" name="Rectangle 3"/>
          <p:cNvSpPr>
            <a:spLocks noGrp="1" noChangeArrowheads="1"/>
          </p:cNvSpPr>
          <p:nvPr>
            <p:ph type="body" idx="1"/>
          </p:nvPr>
        </p:nvSpPr>
        <p:spPr>
          <a:xfrm>
            <a:off x="4191000" y="4906963"/>
            <a:ext cx="4267200" cy="1412875"/>
          </a:xfrm>
          <a:noFill/>
        </p:spPr>
        <p:txBody>
          <a:bodyPr lIns="92075" tIns="46038" rIns="92075" bIns="46038"/>
          <a:lstStyle/>
          <a:p>
            <a:pPr eaLnBrk="1" hangingPunct="1">
              <a:lnSpc>
                <a:spcPct val="140000"/>
              </a:lnSpc>
            </a:pPr>
            <a:r>
              <a:rPr lang="en-US" altLang="en-US" sz="1800" smtClean="0"/>
              <a:t>The left half fragment is positively correlated</a:t>
            </a:r>
          </a:p>
          <a:p>
            <a:pPr eaLnBrk="1" hangingPunct="1">
              <a:lnSpc>
                <a:spcPct val="140000"/>
              </a:lnSpc>
            </a:pPr>
            <a:r>
              <a:rPr lang="en-US" altLang="en-US" sz="1800" smtClean="0"/>
              <a:t>The right half is negative correlated</a:t>
            </a:r>
            <a:endParaRPr lang="en-US" altLang="en-US" sz="1800" smtClean="0">
              <a:solidFill>
                <a:schemeClr val="hlink"/>
              </a:solidFill>
            </a:endParaRPr>
          </a:p>
        </p:txBody>
      </p:sp>
      <p:pic>
        <p:nvPicPr>
          <p:cNvPr id="38917"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Rectangle 7"/>
          <p:cNvSpPr>
            <a:spLocks noChangeArrowheads="1"/>
          </p:cNvSpPr>
          <p:nvPr/>
        </p:nvSpPr>
        <p:spPr bwMode="auto">
          <a:xfrm>
            <a:off x="4191000" y="4953000"/>
            <a:ext cx="42672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8"/>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C69D494-2E6B-4A29-BD6E-7FC52F3ED5BC}" type="slidenum">
              <a:rPr lang="en-US" altLang="en-US" sz="1200"/>
              <a:pPr/>
              <a:t>34</a:t>
            </a:fld>
            <a:endParaRPr lang="en-US" altLang="en-US" sz="1200"/>
          </a:p>
        </p:txBody>
      </p:sp>
      <p:pic>
        <p:nvPicPr>
          <p:cNvPr id="39939" name="Picture 3" descr="fig18-1"/>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4800600" y="0"/>
            <a:ext cx="4038600" cy="3733800"/>
          </a:xfrm>
          <a:noFill/>
        </p:spPr>
      </p:pic>
      <p:pic>
        <p:nvPicPr>
          <p:cNvPr id="39940" name="Picture 4" descr="fig18-2"/>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4800600" y="3352800"/>
            <a:ext cx="4191000" cy="3505200"/>
          </a:xfrm>
          <a:noFill/>
        </p:spPr>
      </p:pic>
      <p:pic>
        <p:nvPicPr>
          <p:cNvPr id="39941" name="Picture 5" descr="fig18-3"/>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533400" y="2001838"/>
            <a:ext cx="4267200" cy="3606800"/>
          </a:xfrm>
          <a:noFill/>
        </p:spPr>
      </p:pic>
      <p:sp>
        <p:nvSpPr>
          <p:cNvPr id="39942" name="Rectangle 2"/>
          <p:cNvSpPr>
            <a:spLocks noGrp="1" noChangeArrowheads="1"/>
          </p:cNvSpPr>
          <p:nvPr>
            <p:ph type="title" sz="quarter"/>
          </p:nvPr>
        </p:nvSpPr>
        <p:spPr/>
        <p:txBody>
          <a:bodyPr/>
          <a:lstStyle/>
          <a:p>
            <a:pPr eaLnBrk="1" hangingPunct="1"/>
            <a:r>
              <a:rPr lang="en-US" altLang="en-US" sz="3200" smtClean="0"/>
              <a:t> Uncorrelated Data</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t>Exercise 6</a:t>
            </a:r>
          </a:p>
        </p:txBody>
      </p:sp>
      <p:sp>
        <p:nvSpPr>
          <p:cNvPr id="40963" name="Content Placeholder 7"/>
          <p:cNvSpPr>
            <a:spLocks noGrp="1"/>
          </p:cNvSpPr>
          <p:nvPr>
            <p:ph idx="1"/>
          </p:nvPr>
        </p:nvSpPr>
        <p:spPr/>
        <p:txBody>
          <a:bodyPr/>
          <a:lstStyle/>
          <a:p>
            <a:r>
              <a:rPr lang="en-US" altLang="en-US" smtClean="0"/>
              <a:t>Create a scatter plot for the following data</a:t>
            </a:r>
          </a:p>
          <a:p>
            <a:endParaRPr lang="en-US" altLang="en-US" smtClean="0"/>
          </a:p>
        </p:txBody>
      </p:sp>
      <p:sp>
        <p:nvSpPr>
          <p:cNvPr id="40964"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8A45AA7-F017-425A-9034-FAE1C2C224BA}" type="slidenum">
              <a:rPr lang="en-US" altLang="en-US" sz="1200"/>
              <a:pPr/>
              <a:t>35</a:t>
            </a:fld>
            <a:endParaRPr lang="en-US" altLang="en-US" sz="1200"/>
          </a:p>
        </p:txBody>
      </p:sp>
      <p:graphicFrame>
        <p:nvGraphicFramePr>
          <p:cNvPr id="9" name="Table 8"/>
          <p:cNvGraphicFramePr>
            <a:graphicFrameLocks noGrp="1"/>
          </p:cNvGraphicFramePr>
          <p:nvPr/>
        </p:nvGraphicFramePr>
        <p:xfrm>
          <a:off x="3633788" y="2066925"/>
          <a:ext cx="1724025" cy="2432282"/>
        </p:xfrm>
        <a:graphic>
          <a:graphicData uri="http://schemas.openxmlformats.org/drawingml/2006/table">
            <a:tbl>
              <a:tblPr/>
              <a:tblGrid>
                <a:gridCol w="620649">
                  <a:extLst>
                    <a:ext uri="{9D8B030D-6E8A-4147-A177-3AD203B41FA5}">
                      <a16:colId xmlns:a16="http://schemas.microsoft.com/office/drawing/2014/main" val="20000"/>
                    </a:ext>
                  </a:extLst>
                </a:gridCol>
                <a:gridCol w="1103376">
                  <a:extLst>
                    <a:ext uri="{9D8B030D-6E8A-4147-A177-3AD203B41FA5}">
                      <a16:colId xmlns:a16="http://schemas.microsoft.com/office/drawing/2014/main" val="20001"/>
                    </a:ext>
                  </a:extLst>
                </a:gridCol>
              </a:tblGrid>
              <a:tr h="316090">
                <a:tc>
                  <a:txBody>
                    <a:bodyPr/>
                    <a:lstStyle/>
                    <a:p>
                      <a:pPr algn="ctr" rtl="0">
                        <a:lnSpc>
                          <a:spcPct val="120000"/>
                        </a:lnSpc>
                        <a:spcAft>
                          <a:spcPts val="720"/>
                        </a:spcAft>
                      </a:pPr>
                      <a:r>
                        <a:rPr lang="en-US" sz="1000" b="1" dirty="0">
                          <a:effectLst/>
                          <a:latin typeface="Times New Roman, serif"/>
                        </a:rPr>
                        <a:t>Age</a:t>
                      </a:r>
                      <a:endParaRPr lang="en-US" sz="1800" dirty="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algn="ctr" rtl="0">
                        <a:lnSpc>
                          <a:spcPct val="120000"/>
                        </a:lnSpc>
                        <a:spcAft>
                          <a:spcPts val="720"/>
                        </a:spcAft>
                      </a:pPr>
                      <a:r>
                        <a:rPr lang="en-US" sz="1000" b="1">
                          <a:effectLst/>
                          <a:latin typeface="Times New Roman, serif"/>
                        </a:rPr>
                        <a:t>Car Accidents</a:t>
                      </a:r>
                      <a:endParaRPr lang="en-US" sz="180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2660">
                <a:tc>
                  <a:txBody>
                    <a:bodyPr/>
                    <a:lstStyle/>
                    <a:p>
                      <a:pPr marL="36576" algn="ctr" rtl="0">
                        <a:lnSpc>
                          <a:spcPct val="120000"/>
                        </a:lnSpc>
                        <a:spcAft>
                          <a:spcPts val="720"/>
                        </a:spcAft>
                      </a:pPr>
                      <a:r>
                        <a:rPr lang="en-US" sz="1200" dirty="0">
                          <a:effectLst/>
                          <a:latin typeface="Times New Roman, serif"/>
                        </a:rPr>
                        <a:t>17</a:t>
                      </a:r>
                      <a:endParaRPr lang="en-US" sz="1200" dirty="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latin typeface="Times New Roman, serif"/>
                        </a:rPr>
                        <a:t>6</a:t>
                      </a:r>
                      <a:endParaRPr lang="en-US" sz="1200" dirty="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660">
                <a:tc>
                  <a:txBody>
                    <a:bodyPr/>
                    <a:lstStyle/>
                    <a:p>
                      <a:pPr marL="36576" algn="ctr" rtl="0">
                        <a:lnSpc>
                          <a:spcPct val="120000"/>
                        </a:lnSpc>
                        <a:spcAft>
                          <a:spcPts val="720"/>
                        </a:spcAft>
                      </a:pPr>
                      <a:r>
                        <a:rPr lang="en-US" sz="1200" dirty="0">
                          <a:effectLst/>
                          <a:latin typeface="Times New Roman, serif"/>
                        </a:rPr>
                        <a:t>21</a:t>
                      </a:r>
                      <a:endParaRPr lang="en-US" sz="1200" dirty="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latin typeface="Times New Roman, serif"/>
                        </a:rPr>
                        <a:t>4</a:t>
                      </a:r>
                      <a:endParaRPr lang="en-US" sz="1200" dirty="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2660">
                <a:tc>
                  <a:txBody>
                    <a:bodyPr/>
                    <a:lstStyle/>
                    <a:p>
                      <a:pPr marL="36576" algn="ctr" rtl="0">
                        <a:lnSpc>
                          <a:spcPct val="120000"/>
                        </a:lnSpc>
                        <a:spcAft>
                          <a:spcPts val="720"/>
                        </a:spcAft>
                      </a:pPr>
                      <a:r>
                        <a:rPr lang="en-US" sz="1200">
                          <a:effectLst/>
                          <a:latin typeface="Times New Roman, serif"/>
                        </a:rPr>
                        <a:t>18</a:t>
                      </a:r>
                      <a:endParaRPr lang="en-US" sz="120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rPr>
                        <a:t>5</a:t>
                      </a: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2660">
                <a:tc>
                  <a:txBody>
                    <a:bodyPr/>
                    <a:lstStyle/>
                    <a:p>
                      <a:pPr marL="36576" algn="ctr" rtl="0">
                        <a:lnSpc>
                          <a:spcPct val="120000"/>
                        </a:lnSpc>
                        <a:spcAft>
                          <a:spcPts val="720"/>
                        </a:spcAft>
                      </a:pPr>
                      <a:r>
                        <a:rPr lang="en-US" sz="1200" dirty="0">
                          <a:effectLst/>
                        </a:rPr>
                        <a:t>25</a:t>
                      </a: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latin typeface="Times New Roman, serif"/>
                        </a:rPr>
                        <a:t>2</a:t>
                      </a:r>
                      <a:endParaRPr lang="en-US" sz="1200" dirty="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52660">
                <a:tc>
                  <a:txBody>
                    <a:bodyPr/>
                    <a:lstStyle/>
                    <a:p>
                      <a:pPr marL="36576" algn="ctr" rtl="0">
                        <a:lnSpc>
                          <a:spcPct val="120000"/>
                        </a:lnSpc>
                        <a:spcAft>
                          <a:spcPts val="720"/>
                        </a:spcAft>
                      </a:pPr>
                      <a:r>
                        <a:rPr lang="en-US" sz="1200">
                          <a:effectLst/>
                          <a:latin typeface="Times New Roman, serif"/>
                        </a:rPr>
                        <a:t>20</a:t>
                      </a:r>
                      <a:endParaRPr lang="en-US" sz="120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rPr>
                        <a:t>4</a:t>
                      </a: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2660">
                <a:tc>
                  <a:txBody>
                    <a:bodyPr/>
                    <a:lstStyle/>
                    <a:p>
                      <a:pPr marL="36576" algn="ctr" rtl="0">
                        <a:lnSpc>
                          <a:spcPct val="120000"/>
                        </a:lnSpc>
                        <a:spcAft>
                          <a:spcPts val="720"/>
                        </a:spcAft>
                      </a:pPr>
                      <a:r>
                        <a:rPr lang="en-US" sz="1200">
                          <a:effectLst/>
                          <a:latin typeface="Times New Roman, serif"/>
                        </a:rPr>
                        <a:t>24</a:t>
                      </a:r>
                      <a:endParaRPr lang="en-US" sz="1200">
                        <a:effectLst/>
                      </a:endParaRP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rPr>
                        <a:t>3</a:t>
                      </a:r>
                    </a:p>
                  </a:txBody>
                  <a:tcPr marL="64008" marR="73152" marT="66619" marB="66619">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Exercise 6</a:t>
            </a:r>
          </a:p>
        </p:txBody>
      </p:sp>
      <p:sp>
        <p:nvSpPr>
          <p:cNvPr id="41987" name="Content Placeholder 7"/>
          <p:cNvSpPr>
            <a:spLocks noGrp="1"/>
          </p:cNvSpPr>
          <p:nvPr>
            <p:ph idx="1"/>
          </p:nvPr>
        </p:nvSpPr>
        <p:spPr/>
        <p:txBody>
          <a:bodyPr/>
          <a:lstStyle/>
          <a:p>
            <a:r>
              <a:rPr lang="en-US" altLang="en-US" smtClean="0"/>
              <a:t>Create a scatter plot for the following data</a:t>
            </a:r>
          </a:p>
          <a:p>
            <a:endParaRPr lang="en-US" altLang="en-US" smtClean="0"/>
          </a:p>
        </p:txBody>
      </p:sp>
      <p:sp>
        <p:nvSpPr>
          <p:cNvPr id="41988"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96D5966-31EE-4FC9-AFA8-BC593531EA94}" type="slidenum">
              <a:rPr lang="en-US" altLang="en-US" sz="1200"/>
              <a:pPr/>
              <a:t>36</a:t>
            </a:fld>
            <a:endParaRPr lang="en-US" altLang="en-US" sz="1200"/>
          </a:p>
        </p:txBody>
      </p:sp>
      <p:graphicFrame>
        <p:nvGraphicFramePr>
          <p:cNvPr id="9" name="Table 8"/>
          <p:cNvGraphicFramePr>
            <a:graphicFrameLocks noGrp="1"/>
          </p:cNvGraphicFramePr>
          <p:nvPr/>
        </p:nvGraphicFramePr>
        <p:xfrm>
          <a:off x="914400" y="1905000"/>
          <a:ext cx="1724025" cy="2433638"/>
        </p:xfrm>
        <a:graphic>
          <a:graphicData uri="http://schemas.openxmlformats.org/drawingml/2006/table">
            <a:tbl>
              <a:tblPr/>
              <a:tblGrid>
                <a:gridCol w="620649">
                  <a:extLst>
                    <a:ext uri="{9D8B030D-6E8A-4147-A177-3AD203B41FA5}">
                      <a16:colId xmlns:a16="http://schemas.microsoft.com/office/drawing/2014/main" val="20000"/>
                    </a:ext>
                  </a:extLst>
                </a:gridCol>
                <a:gridCol w="1103376">
                  <a:extLst>
                    <a:ext uri="{9D8B030D-6E8A-4147-A177-3AD203B41FA5}">
                      <a16:colId xmlns:a16="http://schemas.microsoft.com/office/drawing/2014/main" val="20001"/>
                    </a:ext>
                  </a:extLst>
                </a:gridCol>
              </a:tblGrid>
              <a:tr h="316304">
                <a:tc>
                  <a:txBody>
                    <a:bodyPr/>
                    <a:lstStyle/>
                    <a:p>
                      <a:pPr algn="ctr" rtl="0">
                        <a:lnSpc>
                          <a:spcPct val="120000"/>
                        </a:lnSpc>
                        <a:spcAft>
                          <a:spcPts val="720"/>
                        </a:spcAft>
                      </a:pPr>
                      <a:r>
                        <a:rPr lang="en-US" sz="1000" b="1" dirty="0">
                          <a:effectLst/>
                          <a:latin typeface="Times New Roman, serif"/>
                        </a:rPr>
                        <a:t>Age</a:t>
                      </a:r>
                      <a:endParaRPr lang="en-US" sz="1800" dirty="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algn="ctr" rtl="0">
                        <a:lnSpc>
                          <a:spcPct val="120000"/>
                        </a:lnSpc>
                        <a:spcAft>
                          <a:spcPts val="720"/>
                        </a:spcAft>
                      </a:pPr>
                      <a:r>
                        <a:rPr lang="en-US" sz="1000" b="1">
                          <a:effectLst/>
                          <a:latin typeface="Times New Roman, serif"/>
                        </a:rPr>
                        <a:t>Car Accidents</a:t>
                      </a:r>
                      <a:endParaRPr lang="en-US" sz="180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2889">
                <a:tc>
                  <a:txBody>
                    <a:bodyPr/>
                    <a:lstStyle/>
                    <a:p>
                      <a:pPr marL="36576" algn="ctr" rtl="0">
                        <a:lnSpc>
                          <a:spcPct val="120000"/>
                        </a:lnSpc>
                        <a:spcAft>
                          <a:spcPts val="720"/>
                        </a:spcAft>
                      </a:pPr>
                      <a:r>
                        <a:rPr lang="en-US" sz="1200" dirty="0">
                          <a:effectLst/>
                          <a:latin typeface="Times New Roman, serif"/>
                        </a:rPr>
                        <a:t>17</a:t>
                      </a:r>
                      <a:endParaRPr lang="en-US" sz="1200" dirty="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latin typeface="Times New Roman, serif"/>
                        </a:rPr>
                        <a:t>6</a:t>
                      </a:r>
                      <a:endParaRPr lang="en-US" sz="1200" dirty="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889">
                <a:tc>
                  <a:txBody>
                    <a:bodyPr/>
                    <a:lstStyle/>
                    <a:p>
                      <a:pPr marL="36576" algn="ctr" rtl="0">
                        <a:lnSpc>
                          <a:spcPct val="120000"/>
                        </a:lnSpc>
                        <a:spcAft>
                          <a:spcPts val="720"/>
                        </a:spcAft>
                      </a:pPr>
                      <a:r>
                        <a:rPr lang="en-US" sz="1200" dirty="0">
                          <a:effectLst/>
                          <a:latin typeface="Times New Roman, serif"/>
                        </a:rPr>
                        <a:t>21</a:t>
                      </a:r>
                      <a:endParaRPr lang="en-US" sz="1200" dirty="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latin typeface="Times New Roman, serif"/>
                        </a:rPr>
                        <a:t>4</a:t>
                      </a:r>
                      <a:endParaRPr lang="en-US" sz="1200" dirty="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2889">
                <a:tc>
                  <a:txBody>
                    <a:bodyPr/>
                    <a:lstStyle/>
                    <a:p>
                      <a:pPr marL="36576" algn="ctr" rtl="0">
                        <a:lnSpc>
                          <a:spcPct val="120000"/>
                        </a:lnSpc>
                        <a:spcAft>
                          <a:spcPts val="720"/>
                        </a:spcAft>
                      </a:pPr>
                      <a:r>
                        <a:rPr lang="en-US" sz="1200" dirty="0">
                          <a:effectLst/>
                          <a:latin typeface="Times New Roman, serif"/>
                        </a:rPr>
                        <a:t>18</a:t>
                      </a:r>
                      <a:endParaRPr lang="en-US" sz="1200" dirty="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rPr>
                        <a:t>5</a:t>
                      </a: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2889">
                <a:tc>
                  <a:txBody>
                    <a:bodyPr/>
                    <a:lstStyle/>
                    <a:p>
                      <a:pPr marL="36576" algn="ctr" rtl="0">
                        <a:lnSpc>
                          <a:spcPct val="120000"/>
                        </a:lnSpc>
                        <a:spcAft>
                          <a:spcPts val="720"/>
                        </a:spcAft>
                      </a:pPr>
                      <a:r>
                        <a:rPr lang="en-US" sz="1200" dirty="0">
                          <a:effectLst/>
                        </a:rPr>
                        <a:t>25</a:t>
                      </a: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latin typeface="Times New Roman, serif"/>
                        </a:rPr>
                        <a:t>2</a:t>
                      </a:r>
                      <a:endParaRPr lang="en-US" sz="1200" dirty="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52889">
                <a:tc>
                  <a:txBody>
                    <a:bodyPr/>
                    <a:lstStyle/>
                    <a:p>
                      <a:pPr marL="36576" algn="ctr" rtl="0">
                        <a:lnSpc>
                          <a:spcPct val="120000"/>
                        </a:lnSpc>
                        <a:spcAft>
                          <a:spcPts val="720"/>
                        </a:spcAft>
                      </a:pPr>
                      <a:r>
                        <a:rPr lang="en-US" sz="1200" dirty="0">
                          <a:effectLst/>
                          <a:latin typeface="Times New Roman, serif"/>
                        </a:rPr>
                        <a:t>20</a:t>
                      </a:r>
                      <a:endParaRPr lang="en-US" sz="1200" dirty="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rPr>
                        <a:t>4</a:t>
                      </a: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2889">
                <a:tc>
                  <a:txBody>
                    <a:bodyPr/>
                    <a:lstStyle/>
                    <a:p>
                      <a:pPr marL="36576" algn="ctr" rtl="0">
                        <a:lnSpc>
                          <a:spcPct val="120000"/>
                        </a:lnSpc>
                        <a:spcAft>
                          <a:spcPts val="720"/>
                        </a:spcAft>
                      </a:pPr>
                      <a:r>
                        <a:rPr lang="en-US" sz="1200" dirty="0">
                          <a:effectLst/>
                          <a:latin typeface="Times New Roman, serif"/>
                        </a:rPr>
                        <a:t>24</a:t>
                      </a:r>
                      <a:endParaRPr lang="en-US" sz="1200" dirty="0">
                        <a:effectLst/>
                      </a:endParaRP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tc>
                  <a:txBody>
                    <a:bodyPr/>
                    <a:lstStyle/>
                    <a:p>
                      <a:pPr marL="45720" algn="ctr" rtl="0">
                        <a:lnSpc>
                          <a:spcPct val="120000"/>
                        </a:lnSpc>
                        <a:spcAft>
                          <a:spcPts val="720"/>
                        </a:spcAft>
                      </a:pPr>
                      <a:r>
                        <a:rPr lang="en-US" sz="1200" dirty="0">
                          <a:effectLst/>
                        </a:rPr>
                        <a:t>3</a:t>
                      </a:r>
                    </a:p>
                  </a:txBody>
                  <a:tcPr marL="64008" marR="73152" marT="66691" marB="66691">
                    <a:lnL w="9525" cap="flat" cmpd="sng" algn="ctr">
                      <a:solidFill>
                        <a:srgbClr val="00000A"/>
                      </a:solidFill>
                      <a:prstDash val="solid"/>
                      <a:round/>
                      <a:headEnd type="none" w="med" len="med"/>
                      <a:tailEnd type="none" w="med" len="med"/>
                    </a:lnL>
                    <a:lnR w="9525" cap="flat" cmpd="sng" algn="ctr">
                      <a:solidFill>
                        <a:srgbClr val="00000A"/>
                      </a:solidFill>
                      <a:prstDash val="solid"/>
                      <a:round/>
                      <a:headEnd type="none" w="med" len="med"/>
                      <a:tailEnd type="none" w="med" len="med"/>
                    </a:lnR>
                    <a:lnT w="9525" cap="flat" cmpd="sng" algn="ctr">
                      <a:solidFill>
                        <a:srgbClr val="00000A"/>
                      </a:solidFill>
                      <a:prstDash val="solid"/>
                      <a:round/>
                      <a:headEnd type="none" w="med" len="med"/>
                      <a:tailEnd type="none" w="med" len="med"/>
                    </a:lnT>
                    <a:lnB w="9525" cap="flat" cmpd="sng" algn="ctr">
                      <a:solidFill>
                        <a:srgbClr val="00000A"/>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10" name="Chart 9"/>
          <p:cNvGraphicFramePr>
            <a:graphicFrameLocks/>
          </p:cNvGraphicFramePr>
          <p:nvPr/>
        </p:nvGraphicFramePr>
        <p:xfrm>
          <a:off x="3505200" y="2133600"/>
          <a:ext cx="5433317" cy="436651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C3B4CC5-9297-483D-B91A-7E9300A259B8}" type="slidenum">
              <a:rPr lang="en-US" altLang="en-US" sz="1200"/>
              <a:pPr/>
              <a:t>37</a:t>
            </a:fld>
            <a:endParaRPr lang="en-US" altLang="en-US" sz="1200"/>
          </a:p>
        </p:txBody>
      </p:sp>
      <p:sp>
        <p:nvSpPr>
          <p:cNvPr id="43011" name="Rectangle 2"/>
          <p:cNvSpPr>
            <a:spLocks noGrp="1" noChangeArrowheads="1"/>
          </p:cNvSpPr>
          <p:nvPr>
            <p:ph type="title"/>
          </p:nvPr>
        </p:nvSpPr>
        <p:spPr>
          <a:xfrm>
            <a:off x="152400" y="152400"/>
            <a:ext cx="8839200" cy="914400"/>
          </a:xfrm>
          <a:noFill/>
        </p:spPr>
        <p:txBody>
          <a:bodyPr lIns="92075" tIns="46038" rIns="92075" bIns="46038" anchor="ctr"/>
          <a:lstStyle/>
          <a:p>
            <a:pPr eaLnBrk="1" hangingPunct="1"/>
            <a:r>
              <a:rPr lang="en-US" altLang="en-US" smtClean="0"/>
              <a:t>Chapter 2: Getting to Know Your Data</a:t>
            </a:r>
          </a:p>
        </p:txBody>
      </p:sp>
      <p:sp>
        <p:nvSpPr>
          <p:cNvPr id="43012" name="Rectangle 3"/>
          <p:cNvSpPr>
            <a:spLocks noGrp="1" noChangeArrowheads="1"/>
          </p:cNvSpPr>
          <p:nvPr>
            <p:ph type="body" idx="1"/>
          </p:nvPr>
        </p:nvSpPr>
        <p:spPr>
          <a:xfrm>
            <a:off x="381000" y="1447800"/>
            <a:ext cx="8382000" cy="4800600"/>
          </a:xfrm>
          <a:noFill/>
        </p:spPr>
        <p:txBody>
          <a:bodyPr lIns="92075" tIns="46038" rIns="92075" bIns="46038"/>
          <a:lstStyle/>
          <a:p>
            <a:pPr eaLnBrk="1" hangingPunct="1">
              <a:lnSpc>
                <a:spcPct val="200000"/>
              </a:lnSpc>
            </a:pPr>
            <a:r>
              <a:rPr lang="en-US" altLang="en-US" smtClean="0"/>
              <a:t>Data Objects and Attribute Types</a:t>
            </a:r>
          </a:p>
          <a:p>
            <a:pPr eaLnBrk="1" hangingPunct="1">
              <a:lnSpc>
                <a:spcPct val="200000"/>
              </a:lnSpc>
            </a:pPr>
            <a:r>
              <a:rPr lang="en-US" altLang="en-US" smtClean="0"/>
              <a:t>Basic Statistical Descriptions of Data</a:t>
            </a:r>
          </a:p>
          <a:p>
            <a:pPr eaLnBrk="1" hangingPunct="1">
              <a:lnSpc>
                <a:spcPct val="200000"/>
              </a:lnSpc>
            </a:pPr>
            <a:r>
              <a:rPr lang="en-US" altLang="en-US" smtClean="0"/>
              <a:t>Data Visualization</a:t>
            </a:r>
          </a:p>
          <a:p>
            <a:pPr eaLnBrk="1" hangingPunct="1">
              <a:lnSpc>
                <a:spcPct val="200000"/>
              </a:lnSpc>
            </a:pPr>
            <a:r>
              <a:rPr lang="en-US" altLang="en-US" smtClean="0"/>
              <a:t>Measuring Data Similarity and Dissimilarity</a:t>
            </a:r>
          </a:p>
          <a:p>
            <a:pPr eaLnBrk="1" hangingPunct="1">
              <a:lnSpc>
                <a:spcPct val="200000"/>
              </a:lnSpc>
            </a:pPr>
            <a:r>
              <a:rPr lang="en-US" altLang="en-US" smtClean="0"/>
              <a:t>Summary</a:t>
            </a:r>
          </a:p>
        </p:txBody>
      </p:sp>
      <p:sp>
        <p:nvSpPr>
          <p:cNvPr id="43013" name="AutoShape 4"/>
          <p:cNvSpPr>
            <a:spLocks noChangeArrowheads="1"/>
          </p:cNvSpPr>
          <p:nvPr/>
        </p:nvSpPr>
        <p:spPr bwMode="auto">
          <a:xfrm rot="9694931">
            <a:off x="4038600" y="3505200"/>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BD85A54-E7BE-418F-9094-748A1AA424EA}" type="slidenum">
              <a:rPr lang="en-US" altLang="en-US" sz="1200"/>
              <a:pPr/>
              <a:t>38</a:t>
            </a:fld>
            <a:endParaRPr lang="en-US" altLang="en-US" sz="1200"/>
          </a:p>
        </p:txBody>
      </p:sp>
      <p:sp>
        <p:nvSpPr>
          <p:cNvPr id="44035" name="Rectangle 2"/>
          <p:cNvSpPr>
            <a:spLocks noGrp="1" noChangeArrowheads="1"/>
          </p:cNvSpPr>
          <p:nvPr>
            <p:ph type="title"/>
          </p:nvPr>
        </p:nvSpPr>
        <p:spPr>
          <a:xfrm>
            <a:off x="0" y="381000"/>
            <a:ext cx="9144000" cy="609600"/>
          </a:xfrm>
        </p:spPr>
        <p:txBody>
          <a:bodyPr/>
          <a:lstStyle/>
          <a:p>
            <a:pPr eaLnBrk="1" hangingPunct="1"/>
            <a:r>
              <a:rPr lang="en-US" altLang="en-US" smtClean="0"/>
              <a:t>Data Visualization</a:t>
            </a:r>
          </a:p>
        </p:txBody>
      </p:sp>
      <p:sp>
        <p:nvSpPr>
          <p:cNvPr id="44036" name="Rectangle 3"/>
          <p:cNvSpPr>
            <a:spLocks noGrp="1" noChangeArrowheads="1"/>
          </p:cNvSpPr>
          <p:nvPr>
            <p:ph type="body" idx="1"/>
          </p:nvPr>
        </p:nvSpPr>
        <p:spPr>
          <a:xfrm>
            <a:off x="304800" y="1295400"/>
            <a:ext cx="8686800" cy="5257800"/>
          </a:xfrm>
        </p:spPr>
        <p:txBody>
          <a:bodyPr/>
          <a:lstStyle/>
          <a:p>
            <a:pPr eaLnBrk="1" hangingPunct="1"/>
            <a:r>
              <a:rPr lang="en-US" altLang="en-US" sz="2000" dirty="0" smtClean="0">
                <a:latin typeface="Calibri" panose="020F0502020204030204" pitchFamily="34" charset="0"/>
              </a:rPr>
              <a:t>Why data visualization?</a:t>
            </a:r>
          </a:p>
          <a:p>
            <a:pPr lvl="1" eaLnBrk="1" hangingPunct="1"/>
            <a:r>
              <a:rPr lang="en-US" altLang="en-US" sz="2000" dirty="0" smtClean="0">
                <a:solidFill>
                  <a:schemeClr val="tx2"/>
                </a:solidFill>
                <a:latin typeface="Calibri" panose="020F0502020204030204" pitchFamily="34" charset="0"/>
              </a:rPr>
              <a:t>Gain insight</a:t>
            </a:r>
            <a:r>
              <a:rPr lang="en-US" altLang="en-US" sz="2000" dirty="0" smtClean="0">
                <a:latin typeface="Calibri" panose="020F0502020204030204" pitchFamily="34" charset="0"/>
              </a:rPr>
              <a:t> into an information space by mapping data onto graphical primitives</a:t>
            </a:r>
          </a:p>
          <a:p>
            <a:pPr lvl="1" eaLnBrk="1" hangingPunct="1"/>
            <a:r>
              <a:rPr lang="en-US" altLang="en-US" sz="2000" dirty="0" smtClean="0">
                <a:solidFill>
                  <a:schemeClr val="tx2"/>
                </a:solidFill>
                <a:latin typeface="Calibri" panose="020F0502020204030204" pitchFamily="34" charset="0"/>
              </a:rPr>
              <a:t>Provide qualitative overview</a:t>
            </a:r>
            <a:r>
              <a:rPr lang="en-US" altLang="en-US" sz="2000" dirty="0" smtClean="0">
                <a:latin typeface="Calibri" panose="020F0502020204030204" pitchFamily="34" charset="0"/>
              </a:rPr>
              <a:t> of large data sets</a:t>
            </a:r>
          </a:p>
          <a:p>
            <a:pPr lvl="1" eaLnBrk="1" hangingPunct="1"/>
            <a:r>
              <a:rPr lang="en-US" altLang="en-US" sz="2000" dirty="0" smtClean="0">
                <a:solidFill>
                  <a:schemeClr val="tx2"/>
                </a:solidFill>
                <a:latin typeface="Calibri" panose="020F0502020204030204" pitchFamily="34" charset="0"/>
              </a:rPr>
              <a:t>Search</a:t>
            </a:r>
            <a:r>
              <a:rPr lang="en-US" altLang="en-US" sz="2000" dirty="0" smtClean="0">
                <a:latin typeface="Calibri" panose="020F0502020204030204" pitchFamily="34" charset="0"/>
              </a:rPr>
              <a:t> for patterns, trends, structure, irregularities, relationships among data</a:t>
            </a:r>
          </a:p>
          <a:p>
            <a:pPr lvl="1" eaLnBrk="1" hangingPunct="1"/>
            <a:r>
              <a:rPr lang="en-US" altLang="en-US" sz="2000" dirty="0" smtClean="0">
                <a:solidFill>
                  <a:schemeClr val="tx2"/>
                </a:solidFill>
                <a:latin typeface="Calibri" panose="020F0502020204030204" pitchFamily="34" charset="0"/>
              </a:rPr>
              <a:t>Help find interesting regions and suitable parameters</a:t>
            </a:r>
            <a:r>
              <a:rPr lang="en-US" altLang="en-US" sz="2000" dirty="0" smtClean="0">
                <a:latin typeface="Calibri" panose="020F0502020204030204" pitchFamily="34" charset="0"/>
              </a:rPr>
              <a:t> for further quantitative analysis</a:t>
            </a:r>
          </a:p>
          <a:p>
            <a:pPr eaLnBrk="1" hangingPunct="1"/>
            <a:r>
              <a:rPr lang="en-US" altLang="en-US" sz="2000" dirty="0" smtClean="0">
                <a:latin typeface="Calibri" panose="020F0502020204030204" pitchFamily="34" charset="0"/>
              </a:rPr>
              <a:t>Categorization of visualization methods:</a:t>
            </a:r>
          </a:p>
          <a:p>
            <a:pPr lvl="1" eaLnBrk="1" hangingPunct="1"/>
            <a:r>
              <a:rPr lang="en-US" altLang="en-US" sz="2000" dirty="0" smtClean="0">
                <a:latin typeface="Calibri" panose="020F0502020204030204" pitchFamily="34" charset="0"/>
              </a:rPr>
              <a:t>Pixel-oriented visualization techniques</a:t>
            </a:r>
          </a:p>
          <a:p>
            <a:pPr lvl="1" eaLnBrk="1" hangingPunct="1"/>
            <a:r>
              <a:rPr lang="en-US" altLang="en-US" sz="2000" dirty="0" smtClean="0">
                <a:latin typeface="Calibri" panose="020F0502020204030204" pitchFamily="34" charset="0"/>
              </a:rPr>
              <a:t>Icon-based visualization techniques</a:t>
            </a:r>
          </a:p>
          <a:p>
            <a:pPr lvl="1" eaLnBrk="1" hangingPunct="1"/>
            <a:r>
              <a:rPr lang="en-US" altLang="en-US" sz="2000" dirty="0" smtClean="0">
                <a:latin typeface="Calibri" panose="020F0502020204030204" pitchFamily="34" charset="0"/>
              </a:rPr>
              <a:t>Hierarchical visualization techniques</a:t>
            </a:r>
          </a:p>
          <a:p>
            <a:pPr lvl="1" eaLnBrk="1" hangingPunct="1"/>
            <a:r>
              <a:rPr lang="en-US" altLang="en-US" sz="2000" dirty="0" smtClean="0">
                <a:latin typeface="Calibri" panose="020F0502020204030204" pitchFamily="34" charset="0"/>
              </a:rPr>
              <a:t>Visualizing complex data and relations</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txBox="1">
            <a:spLocks noGrp="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DF21F952-C499-4614-A464-8535B757B2B9}" type="slidenum">
              <a:rPr lang="en-US" altLang="en-US" sz="1200"/>
              <a:pPr algn="r" eaLnBrk="1" hangingPunct="1"/>
              <a:t>39</a:t>
            </a:fld>
            <a:endParaRPr lang="en-US" altLang="en-US" sz="1200"/>
          </a:p>
        </p:txBody>
      </p:sp>
      <p:sp>
        <p:nvSpPr>
          <p:cNvPr id="45059" name="Rectangle 2"/>
          <p:cNvSpPr>
            <a:spLocks noGrp="1" noChangeArrowheads="1"/>
          </p:cNvSpPr>
          <p:nvPr>
            <p:ph type="title" idx="4294967295"/>
          </p:nvPr>
        </p:nvSpPr>
        <p:spPr>
          <a:xfrm>
            <a:off x="0" y="381000"/>
            <a:ext cx="9144000" cy="609600"/>
          </a:xfrm>
        </p:spPr>
        <p:txBody>
          <a:bodyPr/>
          <a:lstStyle/>
          <a:p>
            <a:pPr eaLnBrk="1" hangingPunct="1"/>
            <a:r>
              <a:rPr lang="en-US" altLang="en-US" smtClean="0"/>
              <a:t>Pixel-Oriented Visualization Techniques</a:t>
            </a:r>
          </a:p>
        </p:txBody>
      </p:sp>
      <p:sp>
        <p:nvSpPr>
          <p:cNvPr id="45060" name="Rectangle 3"/>
          <p:cNvSpPr>
            <a:spLocks noGrp="1" noChangeArrowheads="1"/>
          </p:cNvSpPr>
          <p:nvPr>
            <p:ph type="body" idx="4294967295"/>
          </p:nvPr>
        </p:nvSpPr>
        <p:spPr>
          <a:xfrm>
            <a:off x="304800" y="1219200"/>
            <a:ext cx="8534400" cy="1905000"/>
          </a:xfrm>
        </p:spPr>
        <p:txBody>
          <a:bodyPr/>
          <a:lstStyle/>
          <a:p>
            <a:pPr eaLnBrk="1" hangingPunct="1">
              <a:lnSpc>
                <a:spcPct val="110000"/>
              </a:lnSpc>
            </a:pPr>
            <a:r>
              <a:rPr lang="en-US" altLang="en-US" sz="2200" smtClean="0">
                <a:latin typeface="Calibri" panose="020F0502020204030204" pitchFamily="34" charset="0"/>
              </a:rPr>
              <a:t>For a data set of m dimensions, create m windows on the screen, one for each dimension</a:t>
            </a:r>
          </a:p>
          <a:p>
            <a:pPr eaLnBrk="1" hangingPunct="1">
              <a:lnSpc>
                <a:spcPct val="110000"/>
              </a:lnSpc>
            </a:pPr>
            <a:r>
              <a:rPr lang="en-US" altLang="en-US" sz="2200" smtClean="0">
                <a:latin typeface="Calibri" panose="020F0502020204030204" pitchFamily="34" charset="0"/>
              </a:rPr>
              <a:t>The m dimension values of a record are mapped to m pixels at the corresponding positions in the windows</a:t>
            </a:r>
          </a:p>
          <a:p>
            <a:pPr eaLnBrk="1" hangingPunct="1">
              <a:lnSpc>
                <a:spcPct val="110000"/>
              </a:lnSpc>
            </a:pPr>
            <a:r>
              <a:rPr lang="en-US" altLang="en-US" sz="2200" smtClean="0">
                <a:latin typeface="Calibri" panose="020F0502020204030204" pitchFamily="34" charset="0"/>
              </a:rPr>
              <a:t>The colors of the pixels reflect the corresponding values</a:t>
            </a:r>
          </a:p>
        </p:txBody>
      </p:sp>
      <p:sp>
        <p:nvSpPr>
          <p:cNvPr id="45061" name="Text Box 6"/>
          <p:cNvSpPr txBox="1">
            <a:spLocks noChangeArrowheads="1"/>
          </p:cNvSpPr>
          <p:nvPr/>
        </p:nvSpPr>
        <p:spPr bwMode="auto">
          <a:xfrm>
            <a:off x="152400" y="61722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buFontTx/>
              <a:buAutoNum type="alphaLcParenBoth"/>
            </a:pPr>
            <a:r>
              <a:rPr lang="en-US" altLang="en-US" sz="2000"/>
              <a:t>Income</a:t>
            </a:r>
          </a:p>
        </p:txBody>
      </p:sp>
      <p:sp>
        <p:nvSpPr>
          <p:cNvPr id="45062" name="Text Box 7"/>
          <p:cNvSpPr txBox="1">
            <a:spLocks noChangeArrowheads="1"/>
          </p:cNvSpPr>
          <p:nvPr/>
        </p:nvSpPr>
        <p:spPr bwMode="auto">
          <a:xfrm>
            <a:off x="2362200" y="61722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2000"/>
              <a:t>(b) Credit Limit</a:t>
            </a:r>
          </a:p>
        </p:txBody>
      </p:sp>
      <p:sp>
        <p:nvSpPr>
          <p:cNvPr id="45063" name="Text Box 8"/>
          <p:cNvSpPr txBox="1">
            <a:spLocks noChangeArrowheads="1"/>
          </p:cNvSpPr>
          <p:nvPr/>
        </p:nvSpPr>
        <p:spPr bwMode="auto">
          <a:xfrm>
            <a:off x="4495800" y="6172200"/>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2000"/>
              <a:t>(c) transaction volume</a:t>
            </a:r>
          </a:p>
        </p:txBody>
      </p:sp>
      <p:sp>
        <p:nvSpPr>
          <p:cNvPr id="45064" name="Text Box 9"/>
          <p:cNvSpPr txBox="1">
            <a:spLocks noChangeArrowheads="1"/>
          </p:cNvSpPr>
          <p:nvPr/>
        </p:nvSpPr>
        <p:spPr bwMode="auto">
          <a:xfrm>
            <a:off x="7239000" y="6156325"/>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50000"/>
              </a:spcBef>
            </a:pPr>
            <a:r>
              <a:rPr lang="en-US" altLang="en-US" sz="2000"/>
              <a:t>(d) age</a:t>
            </a:r>
          </a:p>
        </p:txBody>
      </p:sp>
      <p:pic>
        <p:nvPicPr>
          <p:cNvPr id="4506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235325"/>
            <a:ext cx="8915400"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64591C1-6589-4E1C-B80F-F6BBF7CF47F8}" type="slidenum">
              <a:rPr lang="en-US" altLang="en-US" sz="1200"/>
              <a:pPr/>
              <a:t>4</a:t>
            </a:fld>
            <a:endParaRPr lang="en-US" altLang="en-US" sz="1200"/>
          </a:p>
        </p:txBody>
      </p:sp>
      <p:sp>
        <p:nvSpPr>
          <p:cNvPr id="20483" name="Rectangle 2"/>
          <p:cNvSpPr>
            <a:spLocks noGrp="1" noChangeArrowheads="1"/>
          </p:cNvSpPr>
          <p:nvPr>
            <p:ph type="title"/>
          </p:nvPr>
        </p:nvSpPr>
        <p:spPr/>
        <p:txBody>
          <a:bodyPr/>
          <a:lstStyle/>
          <a:p>
            <a:pPr eaLnBrk="1" hangingPunct="1"/>
            <a:r>
              <a:rPr lang="en-US" altLang="en-US" smtClean="0"/>
              <a:t>Attributes</a:t>
            </a:r>
          </a:p>
        </p:txBody>
      </p:sp>
      <p:sp>
        <p:nvSpPr>
          <p:cNvPr id="20484" name="Rectangle 3"/>
          <p:cNvSpPr>
            <a:spLocks noGrp="1" noChangeArrowheads="1"/>
          </p:cNvSpPr>
          <p:nvPr>
            <p:ph type="body" idx="1"/>
          </p:nvPr>
        </p:nvSpPr>
        <p:spPr>
          <a:xfrm>
            <a:off x="304800" y="1295400"/>
            <a:ext cx="8686800" cy="5181600"/>
          </a:xfrm>
        </p:spPr>
        <p:txBody>
          <a:bodyPr/>
          <a:lstStyle/>
          <a:p>
            <a:pPr eaLnBrk="1" hangingPunct="1"/>
            <a:r>
              <a:rPr lang="en-US" altLang="en-US" b="1" dirty="0" smtClean="0"/>
              <a:t>Attribute (</a:t>
            </a:r>
            <a:r>
              <a:rPr lang="en-US" altLang="en-US" dirty="0" smtClean="0"/>
              <a:t>or</a:t>
            </a:r>
            <a:r>
              <a:rPr lang="en-US" altLang="en-US" b="1" dirty="0" smtClean="0"/>
              <a:t> dimensions, features, variables</a:t>
            </a:r>
            <a:r>
              <a:rPr lang="en-US" altLang="en-US" dirty="0" smtClean="0"/>
              <a:t>): a data field, representing a characteristic or feature of a data object.</a:t>
            </a:r>
          </a:p>
          <a:p>
            <a:pPr lvl="1" eaLnBrk="1" hangingPunct="1"/>
            <a:r>
              <a:rPr lang="en-US" altLang="en-US" i="1" dirty="0" smtClean="0"/>
              <a:t>E.g., customer _ID, name, address</a:t>
            </a:r>
          </a:p>
          <a:p>
            <a:pPr eaLnBrk="1" hangingPunct="1"/>
            <a:r>
              <a:rPr lang="en-US" altLang="en-US" dirty="0" smtClean="0"/>
              <a:t>Types:</a:t>
            </a:r>
          </a:p>
          <a:p>
            <a:pPr lvl="1" eaLnBrk="1" hangingPunct="1"/>
            <a:r>
              <a:rPr lang="en-US" altLang="en-US" dirty="0" smtClean="0"/>
              <a:t>Nominal</a:t>
            </a:r>
          </a:p>
          <a:p>
            <a:pPr lvl="1" eaLnBrk="1" hangingPunct="1"/>
            <a:r>
              <a:rPr lang="en-US" altLang="en-US" smtClean="0"/>
              <a:t>Binary</a:t>
            </a:r>
          </a:p>
          <a:p>
            <a:pPr lvl="1" eaLnBrk="1" hangingPunct="1"/>
            <a:r>
              <a:rPr lang="en-US" altLang="en-US" dirty="0" smtClean="0"/>
              <a:t>Numeric: quantitative</a:t>
            </a:r>
          </a:p>
          <a:p>
            <a:pPr lvl="2" eaLnBrk="1" hangingPunct="1"/>
            <a:r>
              <a:rPr lang="en-US" altLang="en-US" sz="2800" dirty="0" smtClean="0"/>
              <a:t>Interval-scaled</a:t>
            </a:r>
          </a:p>
          <a:p>
            <a:pPr lvl="2" eaLnBrk="1" hangingPunct="1"/>
            <a:r>
              <a:rPr lang="en-US" altLang="en-US" sz="2800" dirty="0" smtClean="0"/>
              <a:t>Ratio-scaled</a:t>
            </a:r>
            <a:endParaRPr lang="en-US" altLang="en-US" dirty="0"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0E91391-B3F4-443B-9D67-EE9533C4FBAC}" type="slidenum">
              <a:rPr lang="en-US" altLang="en-US" sz="1200"/>
              <a:pPr/>
              <a:t>40</a:t>
            </a:fld>
            <a:endParaRPr lang="en-US" altLang="en-US" sz="1200"/>
          </a:p>
        </p:txBody>
      </p:sp>
      <p:sp>
        <p:nvSpPr>
          <p:cNvPr id="46083" name="Rectangle 3"/>
          <p:cNvSpPr>
            <a:spLocks noGrp="1" noChangeArrowheads="1"/>
          </p:cNvSpPr>
          <p:nvPr>
            <p:ph type="title"/>
          </p:nvPr>
        </p:nvSpPr>
        <p:spPr/>
        <p:txBody>
          <a:bodyPr/>
          <a:lstStyle/>
          <a:p>
            <a:pPr eaLnBrk="1" hangingPunct="1"/>
            <a:r>
              <a:rPr lang="de-DE" altLang="en-US" smtClean="0">
                <a:solidFill>
                  <a:srgbClr val="170981"/>
                </a:solidFill>
              </a:rPr>
              <a:t>Icon-Based Visualization Techniques</a:t>
            </a:r>
            <a:endParaRPr lang="en-US" altLang="en-US" smtClean="0">
              <a:solidFill>
                <a:srgbClr val="170981"/>
              </a:solidFill>
            </a:endParaRPr>
          </a:p>
        </p:txBody>
      </p:sp>
      <p:sp>
        <p:nvSpPr>
          <p:cNvPr id="46084" name="Rectangle 4"/>
          <p:cNvSpPr>
            <a:spLocks noGrp="1" noChangeArrowheads="1"/>
          </p:cNvSpPr>
          <p:nvPr>
            <p:ph type="body" idx="1"/>
          </p:nvPr>
        </p:nvSpPr>
        <p:spPr>
          <a:xfrm>
            <a:off x="304800" y="1447800"/>
            <a:ext cx="8458200" cy="4953000"/>
          </a:xfrm>
        </p:spPr>
        <p:txBody>
          <a:bodyPr/>
          <a:lstStyle/>
          <a:p>
            <a:pPr eaLnBrk="1" hangingPunct="1">
              <a:lnSpc>
                <a:spcPct val="110000"/>
              </a:lnSpc>
            </a:pPr>
            <a:r>
              <a:rPr lang="de-DE" altLang="en-US" sz="2400" dirty="0" smtClean="0">
                <a:latin typeface="Calibri" panose="020F0502020204030204" pitchFamily="34" charset="0"/>
              </a:rPr>
              <a:t>Visualization of the data values as features of icons</a:t>
            </a:r>
          </a:p>
          <a:p>
            <a:pPr eaLnBrk="1" hangingPunct="1">
              <a:lnSpc>
                <a:spcPct val="110000"/>
              </a:lnSpc>
            </a:pPr>
            <a:r>
              <a:rPr lang="de-DE" altLang="en-US" sz="2400" dirty="0" smtClean="0">
                <a:latin typeface="Calibri" panose="020F0502020204030204" pitchFamily="34" charset="0"/>
              </a:rPr>
              <a:t>Typical visualization methods</a:t>
            </a:r>
          </a:p>
          <a:p>
            <a:pPr lvl="1" eaLnBrk="1" hangingPunct="1">
              <a:lnSpc>
                <a:spcPct val="110000"/>
              </a:lnSpc>
            </a:pPr>
            <a:r>
              <a:rPr lang="de-DE" altLang="en-US" sz="2400" dirty="0" smtClean="0">
                <a:latin typeface="Calibri" panose="020F0502020204030204" pitchFamily="34" charset="0"/>
              </a:rPr>
              <a:t>Chernoff Faces</a:t>
            </a:r>
          </a:p>
          <a:p>
            <a:pPr lvl="1" eaLnBrk="1" hangingPunct="1">
              <a:lnSpc>
                <a:spcPct val="110000"/>
              </a:lnSpc>
            </a:pPr>
            <a:r>
              <a:rPr lang="de-DE" altLang="en-US" sz="2400" dirty="0" smtClean="0">
                <a:latin typeface="Calibri" panose="020F0502020204030204" pitchFamily="34" charset="0"/>
              </a:rPr>
              <a:t>Stick Figures</a:t>
            </a:r>
          </a:p>
          <a:p>
            <a:pPr eaLnBrk="1" hangingPunct="1">
              <a:lnSpc>
                <a:spcPct val="110000"/>
              </a:lnSpc>
            </a:pPr>
            <a:r>
              <a:rPr lang="de-DE" altLang="en-US" sz="2400" dirty="0" smtClean="0">
                <a:latin typeface="Calibri" panose="020F0502020204030204" pitchFamily="34" charset="0"/>
              </a:rPr>
              <a:t>General techniques</a:t>
            </a:r>
          </a:p>
          <a:p>
            <a:pPr lvl="1" eaLnBrk="1" hangingPunct="1">
              <a:lnSpc>
                <a:spcPct val="110000"/>
              </a:lnSpc>
            </a:pPr>
            <a:r>
              <a:rPr lang="de-DE" altLang="en-US" sz="2400" dirty="0" smtClean="0">
                <a:latin typeface="Calibri" panose="020F0502020204030204" pitchFamily="34" charset="0"/>
              </a:rPr>
              <a:t>Shape coding: Use shape to represent certain information encoding</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630B965-AB95-461E-BF07-613B909D72D0}" type="slidenum">
              <a:rPr lang="en-US" altLang="en-US" sz="1200"/>
              <a:pPr/>
              <a:t>41</a:t>
            </a:fld>
            <a:endParaRPr lang="en-US" altLang="en-US" sz="1200"/>
          </a:p>
        </p:txBody>
      </p:sp>
      <p:sp>
        <p:nvSpPr>
          <p:cNvPr id="47107" name="Rectangle 2"/>
          <p:cNvSpPr>
            <a:spLocks noGrp="1" noChangeArrowheads="1"/>
          </p:cNvSpPr>
          <p:nvPr>
            <p:ph type="title"/>
          </p:nvPr>
        </p:nvSpPr>
        <p:spPr/>
        <p:txBody>
          <a:bodyPr/>
          <a:lstStyle/>
          <a:p>
            <a:pPr eaLnBrk="1" hangingPunct="1"/>
            <a:r>
              <a:rPr lang="en-US" altLang="en-US" smtClean="0"/>
              <a:t>Chernoff Faces</a:t>
            </a:r>
          </a:p>
        </p:txBody>
      </p:sp>
      <p:sp>
        <p:nvSpPr>
          <p:cNvPr id="47108" name="Rectangle 3"/>
          <p:cNvSpPr>
            <a:spLocks noGrp="1" noChangeArrowheads="1"/>
          </p:cNvSpPr>
          <p:nvPr>
            <p:ph type="body" sz="half" idx="1"/>
          </p:nvPr>
        </p:nvSpPr>
        <p:spPr>
          <a:xfrm>
            <a:off x="304800" y="1371600"/>
            <a:ext cx="8458200" cy="2667000"/>
          </a:xfrm>
        </p:spPr>
        <p:txBody>
          <a:bodyPr/>
          <a:lstStyle/>
          <a:p>
            <a:pPr eaLnBrk="1" hangingPunct="1">
              <a:lnSpc>
                <a:spcPct val="120000"/>
              </a:lnSpc>
            </a:pPr>
            <a:r>
              <a:rPr lang="en-US" altLang="en-US" sz="2000" dirty="0" smtClean="0">
                <a:latin typeface="Calibri" panose="020F0502020204030204" pitchFamily="34" charset="0"/>
              </a:rPr>
              <a:t>A way to display variables on a two-dimensional surface, e.g., let x be eyebrow slant, y be eye size, z be nose length, etc. </a:t>
            </a:r>
          </a:p>
          <a:p>
            <a:pPr eaLnBrk="1" hangingPunct="1">
              <a:lnSpc>
                <a:spcPct val="120000"/>
              </a:lnSpc>
            </a:pPr>
            <a:r>
              <a:rPr lang="en-US" altLang="en-US" sz="2000" dirty="0" smtClean="0">
                <a:latin typeface="Calibri" panose="020F0502020204030204" pitchFamily="34" charset="0"/>
              </a:rPr>
              <a:t>The figure shows faces produced using 10 characteristics--head eccentricity, eye size, eye spacing, eye eccentricity, pupil size, eyebrow slant, nose size, mouth shape, mouth size, and mouth opening): Each assigned one of 10 possible values, generated using </a:t>
            </a:r>
            <a:r>
              <a:rPr lang="en-US" altLang="en-US" sz="2000" i="1" dirty="0" smtClean="0">
                <a:latin typeface="Calibri" panose="020F0502020204030204" pitchFamily="34" charset="0"/>
                <a:hlinkClick r:id="rId3"/>
              </a:rPr>
              <a:t>Mathematica</a:t>
            </a:r>
            <a:r>
              <a:rPr lang="en-US" altLang="en-US" sz="2000" dirty="0" smtClean="0">
                <a:latin typeface="Calibri" panose="020F0502020204030204" pitchFamily="34" charset="0"/>
              </a:rPr>
              <a:t> (S. Dickson)</a:t>
            </a:r>
          </a:p>
        </p:txBody>
      </p:sp>
      <p:sp>
        <p:nvSpPr>
          <p:cNvPr id="47109" name="Rectangle 5"/>
          <p:cNvSpPr>
            <a:spLocks noGrp="1" noChangeArrowheads="1"/>
          </p:cNvSpPr>
          <p:nvPr>
            <p:ph type="body" sz="half" idx="2"/>
          </p:nvPr>
        </p:nvSpPr>
        <p:spPr>
          <a:xfrm>
            <a:off x="304800" y="3886200"/>
            <a:ext cx="5486400" cy="2198688"/>
          </a:xfrm>
        </p:spPr>
        <p:txBody>
          <a:bodyPr/>
          <a:lstStyle/>
          <a:p>
            <a:pPr eaLnBrk="1" hangingPunct="1">
              <a:lnSpc>
                <a:spcPct val="110000"/>
              </a:lnSpc>
            </a:pPr>
            <a:r>
              <a:rPr lang="en-US" altLang="en-US" sz="2000" smtClean="0">
                <a:latin typeface="Calibri" panose="020F0502020204030204" pitchFamily="34" charset="0"/>
              </a:rPr>
              <a:t>REFERENCE: Gonick, L. and Smith, W. </a:t>
            </a:r>
            <a:r>
              <a:rPr lang="en-US" altLang="en-US" sz="2000" i="1" smtClean="0">
                <a:latin typeface="Calibri" panose="020F0502020204030204" pitchFamily="34" charset="0"/>
                <a:hlinkClick r:id="rId4"/>
              </a:rPr>
              <a:t>The Cartoon Guide to Statistics.</a:t>
            </a:r>
            <a:r>
              <a:rPr lang="en-US" altLang="en-US" sz="2000" smtClean="0">
                <a:latin typeface="Calibri" panose="020F0502020204030204" pitchFamily="34" charset="0"/>
              </a:rPr>
              <a:t> New York: Harper Perennial, p. 212, 1993</a:t>
            </a:r>
          </a:p>
          <a:p>
            <a:pPr eaLnBrk="1" hangingPunct="1">
              <a:lnSpc>
                <a:spcPct val="110000"/>
              </a:lnSpc>
            </a:pPr>
            <a:r>
              <a:rPr lang="en-US" altLang="en-US" sz="2000" smtClean="0">
                <a:latin typeface="Calibri" panose="020F0502020204030204" pitchFamily="34" charset="0"/>
              </a:rPr>
              <a:t>Weisstein, Eric W. "Chernoff Face." From </a:t>
            </a:r>
            <a:r>
              <a:rPr lang="en-US" altLang="en-US" sz="2000" i="1" smtClean="0">
                <a:latin typeface="Calibri" panose="020F0502020204030204" pitchFamily="34" charset="0"/>
              </a:rPr>
              <a:t>MathWorld</a:t>
            </a:r>
            <a:r>
              <a:rPr lang="en-US" altLang="en-US" sz="2000" smtClean="0">
                <a:latin typeface="Calibri" panose="020F0502020204030204" pitchFamily="34" charset="0"/>
              </a:rPr>
              <a:t>--A Wolfram Web Resource. </a:t>
            </a:r>
            <a:r>
              <a:rPr lang="en-US" altLang="en-US" sz="2000" smtClean="0">
                <a:latin typeface="Calibri" panose="020F0502020204030204" pitchFamily="34" charset="0"/>
                <a:hlinkClick r:id="rId5"/>
              </a:rPr>
              <a:t>mathworld.wolfram.com/ChernoffFace.html</a:t>
            </a:r>
            <a:r>
              <a:rPr lang="en-US" altLang="en-US" sz="2000" smtClean="0">
                <a:latin typeface="Calibri" panose="020F0502020204030204" pitchFamily="34" charset="0"/>
              </a:rPr>
              <a:t> </a:t>
            </a:r>
          </a:p>
        </p:txBody>
      </p:sp>
      <p:pic>
        <p:nvPicPr>
          <p:cNvPr id="47110" name="Picture 4" descr="ChernoffFac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733800"/>
            <a:ext cx="34290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2"/>
          <p:cNvSpPr>
            <a:spLocks noGrp="1"/>
          </p:cNvSpPr>
          <p:nvPr>
            <p:ph type="ftr" sz="quarter" idx="4294967295"/>
          </p:nvPr>
        </p:nvSpPr>
        <p:spPr bwMode="auto">
          <a:xfrm>
            <a:off x="3124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200"/>
              <a:t>Data Mining: Concepts and Techniques</a:t>
            </a:r>
          </a:p>
        </p:txBody>
      </p:sp>
      <p:sp>
        <p:nvSpPr>
          <p:cNvPr id="4813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5F568EF-8844-4ADE-B066-56AD7A02EEFF}" type="slidenum">
              <a:rPr lang="en-US" altLang="en-US" sz="1200"/>
              <a:pPr/>
              <a:t>42</a:t>
            </a:fld>
            <a:endParaRPr lang="en-US" altLang="en-US" sz="1200"/>
          </a:p>
        </p:txBody>
      </p:sp>
      <p:pic>
        <p:nvPicPr>
          <p:cNvPr id="48132" name="Picture 2" descr="StickCens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76288"/>
            <a:ext cx="6519863"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3"/>
          <p:cNvSpPr>
            <a:spLocks noChangeArrowheads="1"/>
          </p:cNvSpPr>
          <p:nvPr/>
        </p:nvSpPr>
        <p:spPr bwMode="auto">
          <a:xfrm>
            <a:off x="561975" y="1066800"/>
            <a:ext cx="824865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defTabSz="381000">
              <a:defRPr sz="2400">
                <a:solidFill>
                  <a:schemeClr val="tx1"/>
                </a:solidFill>
                <a:latin typeface="Tahoma" panose="020B0604030504040204" pitchFamily="34" charset="0"/>
              </a:defRPr>
            </a:lvl1pPr>
            <a:lvl2pPr marL="742950" indent="-285750" defTabSz="381000">
              <a:defRPr sz="2400">
                <a:solidFill>
                  <a:schemeClr val="tx1"/>
                </a:solidFill>
                <a:latin typeface="Tahoma" panose="020B0604030504040204" pitchFamily="34" charset="0"/>
              </a:defRPr>
            </a:lvl2pPr>
            <a:lvl3pPr marL="1143000" indent="-228600" defTabSz="381000">
              <a:defRPr sz="2400">
                <a:solidFill>
                  <a:schemeClr val="tx1"/>
                </a:solidFill>
                <a:latin typeface="Tahoma" panose="020B0604030504040204" pitchFamily="34" charset="0"/>
              </a:defRPr>
            </a:lvl3pPr>
            <a:lvl4pPr marL="1600200" indent="-228600" defTabSz="381000">
              <a:defRPr sz="2400">
                <a:solidFill>
                  <a:schemeClr val="tx1"/>
                </a:solidFill>
                <a:latin typeface="Tahoma" panose="020B0604030504040204" pitchFamily="34" charset="0"/>
              </a:defRPr>
            </a:lvl4pPr>
            <a:lvl5pPr marL="2057400" indent="-228600" defTabSz="381000">
              <a:defRPr sz="2400">
                <a:solidFill>
                  <a:schemeClr val="tx1"/>
                </a:solidFill>
                <a:latin typeface="Tahoma" panose="020B0604030504040204" pitchFamily="34" charset="0"/>
              </a:defRPr>
            </a:lvl5pPr>
            <a:lvl6pPr marL="2514600" indent="-228600" defTabSz="381000"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381000"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381000"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381000" eaLnBrk="0" fontAlgn="base" hangingPunct="0">
              <a:spcBef>
                <a:spcPct val="0"/>
              </a:spcBef>
              <a:spcAft>
                <a:spcPct val="0"/>
              </a:spcAft>
              <a:defRPr sz="2400">
                <a:solidFill>
                  <a:schemeClr val="tx1"/>
                </a:solidFill>
                <a:latin typeface="Tahoma" panose="020B0604030504040204" pitchFamily="34" charset="0"/>
              </a:defRPr>
            </a:lvl9pPr>
          </a:lstStyle>
          <a:p>
            <a:pPr lvl="1" eaLnBrk="1" hangingPunct="1">
              <a:spcBef>
                <a:spcPct val="20000"/>
              </a:spcBef>
              <a:buSzPct val="130000"/>
            </a:pPr>
            <a:endParaRPr lang="de-DE" altLang="en-US" sz="40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endParaRPr lang="de-DE" altLang="en-US" sz="2800">
              <a:latin typeface="Arial Narrow" panose="020B0606020202030204" pitchFamily="34" charset="0"/>
            </a:endParaRPr>
          </a:p>
          <a:p>
            <a:pPr lvl="1" eaLnBrk="1" hangingPunct="1">
              <a:spcBef>
                <a:spcPct val="20000"/>
              </a:spcBef>
              <a:buSzPct val="130000"/>
            </a:pPr>
            <a:r>
              <a:rPr lang="de-DE" altLang="en-US" sz="1800">
                <a:latin typeface="Arial Narrow" panose="020B0606020202030204" pitchFamily="34" charset="0"/>
              </a:rPr>
              <a:t>					</a:t>
            </a:r>
          </a:p>
          <a:p>
            <a:pPr lvl="1" eaLnBrk="1" hangingPunct="1">
              <a:spcBef>
                <a:spcPct val="20000"/>
              </a:spcBef>
              <a:buSzPct val="130000"/>
            </a:pPr>
            <a:r>
              <a:rPr lang="de-DE" altLang="en-US" sz="1800">
                <a:latin typeface="Arial Narrow" panose="020B0606020202030204" pitchFamily="34" charset="0"/>
              </a:rPr>
              <a:t>				</a:t>
            </a:r>
          </a:p>
          <a:p>
            <a:pPr lvl="1" eaLnBrk="1" hangingPunct="1">
              <a:spcBef>
                <a:spcPct val="20000"/>
              </a:spcBef>
              <a:buSzPct val="130000"/>
            </a:pPr>
            <a:endParaRPr lang="de-DE" altLang="en-US" sz="1800">
              <a:latin typeface="Arial Narrow" panose="020B0606020202030204" pitchFamily="34" charset="0"/>
            </a:endParaRPr>
          </a:p>
          <a:p>
            <a:pPr lvl="1" eaLnBrk="1" hangingPunct="1">
              <a:spcBef>
                <a:spcPct val="20000"/>
              </a:spcBef>
              <a:buSzPct val="130000"/>
            </a:pPr>
            <a:r>
              <a:rPr lang="de-DE" altLang="en-US" sz="1800">
                <a:latin typeface="Arial Narrow" panose="020B0606020202030204" pitchFamily="34" charset="0"/>
              </a:rPr>
              <a:t>					</a:t>
            </a:r>
          </a:p>
        </p:txBody>
      </p:sp>
      <p:sp>
        <p:nvSpPr>
          <p:cNvPr id="48134" name="Text Box 4"/>
          <p:cNvSpPr txBox="1">
            <a:spLocks noChangeArrowheads="1"/>
          </p:cNvSpPr>
          <p:nvPr/>
        </p:nvSpPr>
        <p:spPr bwMode="auto">
          <a:xfrm>
            <a:off x="6781800" y="1066800"/>
            <a:ext cx="22383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de-DE" altLang="en-US">
                <a:latin typeface="Calibri" panose="020F0502020204030204" pitchFamily="34" charset="0"/>
              </a:rPr>
              <a:t>A census data figure showing age, income, gender, education, etc.</a:t>
            </a:r>
          </a:p>
        </p:txBody>
      </p:sp>
      <p:sp>
        <p:nvSpPr>
          <p:cNvPr id="48135" name="Text Box 5"/>
          <p:cNvSpPr txBox="1">
            <a:spLocks noChangeArrowheads="1"/>
          </p:cNvSpPr>
          <p:nvPr/>
        </p:nvSpPr>
        <p:spPr bwMode="auto">
          <a:xfrm rot="-5417876">
            <a:off x="-1455737" y="3741737"/>
            <a:ext cx="3582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de-DE" altLang="en-US" sz="800">
                <a:solidFill>
                  <a:schemeClr val="accent1"/>
                </a:solidFill>
                <a:latin typeface="Arial" panose="020B0604020202020204" pitchFamily="34" charset="0"/>
              </a:rPr>
              <a:t>used by permission of G. Grinstein, University of Massachusettes at Lowell</a:t>
            </a:r>
          </a:p>
        </p:txBody>
      </p:sp>
      <p:sp>
        <p:nvSpPr>
          <p:cNvPr id="48136" name="Rectangle 6"/>
          <p:cNvSpPr>
            <a:spLocks noGrp="1" noChangeArrowheads="1"/>
          </p:cNvSpPr>
          <p:nvPr>
            <p:ph type="title" idx="4294967295"/>
          </p:nvPr>
        </p:nvSpPr>
        <p:spPr>
          <a:xfrm>
            <a:off x="685800" y="0"/>
            <a:ext cx="7772400" cy="762000"/>
          </a:xfrm>
        </p:spPr>
        <p:txBody>
          <a:bodyPr/>
          <a:lstStyle/>
          <a:p>
            <a:pPr eaLnBrk="1" hangingPunct="1"/>
            <a:r>
              <a:rPr lang="de-DE" altLang="en-US" smtClean="0"/>
              <a:t>Stick</a:t>
            </a:r>
            <a:r>
              <a:rPr lang="de-DE" altLang="en-US" smtClean="0">
                <a:solidFill>
                  <a:schemeClr val="tx1"/>
                </a:solidFill>
              </a:rPr>
              <a:t> </a:t>
            </a:r>
            <a:r>
              <a:rPr lang="de-DE" altLang="en-US" smtClean="0"/>
              <a:t>Figure</a:t>
            </a:r>
            <a:endParaRPr lang="en-US" altLang="en-US" sz="4000" smtClean="0"/>
          </a:p>
        </p:txBody>
      </p:sp>
      <p:sp>
        <p:nvSpPr>
          <p:cNvPr id="48137" name="Text Box 12"/>
          <p:cNvSpPr txBox="1">
            <a:spLocks noChangeArrowheads="1"/>
          </p:cNvSpPr>
          <p:nvPr/>
        </p:nvSpPr>
        <p:spPr bwMode="auto">
          <a:xfrm>
            <a:off x="6781800" y="4191000"/>
            <a:ext cx="2286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a:latin typeface="Calibri" panose="020F0502020204030204" pitchFamily="34" charset="0"/>
              </a:rPr>
              <a:t>A 5-piece stick figure (1 body and 4 limbs w. different angle/length)</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2C44362-C296-4875-9B87-16F5A952202F}" type="slidenum">
              <a:rPr lang="en-US" altLang="en-US" sz="1200"/>
              <a:pPr/>
              <a:t>43</a:t>
            </a:fld>
            <a:endParaRPr lang="en-US" altLang="en-US" sz="1200"/>
          </a:p>
        </p:txBody>
      </p:sp>
      <p:sp>
        <p:nvSpPr>
          <p:cNvPr id="52227" name="Rectangle 2"/>
          <p:cNvSpPr>
            <a:spLocks noGrp="1" noChangeArrowheads="1"/>
          </p:cNvSpPr>
          <p:nvPr>
            <p:ph type="title"/>
          </p:nvPr>
        </p:nvSpPr>
        <p:spPr/>
        <p:txBody>
          <a:bodyPr/>
          <a:lstStyle/>
          <a:p>
            <a:pPr eaLnBrk="1" hangingPunct="1"/>
            <a:r>
              <a:rPr lang="de-DE" altLang="en-US" sz="3200" smtClean="0">
                <a:solidFill>
                  <a:srgbClr val="170981"/>
                </a:solidFill>
              </a:rPr>
              <a:t>Hierarchical Visualization Techniques</a:t>
            </a:r>
            <a:endParaRPr lang="en-US" altLang="en-US" sz="3200" smtClean="0">
              <a:solidFill>
                <a:srgbClr val="170981"/>
              </a:solidFill>
            </a:endParaRPr>
          </a:p>
        </p:txBody>
      </p:sp>
      <p:sp>
        <p:nvSpPr>
          <p:cNvPr id="52228" name="Rectangle 3"/>
          <p:cNvSpPr>
            <a:spLocks noGrp="1" noChangeArrowheads="1"/>
          </p:cNvSpPr>
          <p:nvPr>
            <p:ph type="body" idx="1"/>
          </p:nvPr>
        </p:nvSpPr>
        <p:spPr/>
        <p:txBody>
          <a:bodyPr/>
          <a:lstStyle/>
          <a:p>
            <a:pPr eaLnBrk="1" hangingPunct="1">
              <a:lnSpc>
                <a:spcPct val="110000"/>
              </a:lnSpc>
            </a:pPr>
            <a:r>
              <a:rPr lang="de-DE" altLang="en-US" dirty="0" smtClean="0">
                <a:latin typeface="Calibri" panose="020F0502020204030204" pitchFamily="34" charset="0"/>
              </a:rPr>
              <a:t>Visualization of the data using a hierarchical partitioning into subspaces</a:t>
            </a:r>
          </a:p>
          <a:p>
            <a:pPr eaLnBrk="1" hangingPunct="1">
              <a:lnSpc>
                <a:spcPct val="110000"/>
              </a:lnSpc>
            </a:pPr>
            <a:r>
              <a:rPr lang="de-DE" altLang="en-US" dirty="0" smtClean="0">
                <a:latin typeface="Calibri" panose="020F0502020204030204" pitchFamily="34" charset="0"/>
              </a:rPr>
              <a:t>Methods</a:t>
            </a:r>
          </a:p>
          <a:p>
            <a:pPr lvl="1" eaLnBrk="1" hangingPunct="1">
              <a:lnSpc>
                <a:spcPct val="110000"/>
              </a:lnSpc>
            </a:pPr>
            <a:r>
              <a:rPr lang="de-DE" altLang="en-US" dirty="0" smtClean="0">
                <a:latin typeface="Calibri" panose="020F0502020204030204" pitchFamily="34" charset="0"/>
              </a:rPr>
              <a:t>Tree-Map </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09416B0-22EE-4DD5-AFD5-92F8FDE6F1AC}" type="slidenum">
              <a:rPr lang="en-US" altLang="en-US" sz="1200"/>
              <a:pPr/>
              <a:t>44</a:t>
            </a:fld>
            <a:endParaRPr lang="en-US" altLang="en-US" sz="1200"/>
          </a:p>
        </p:txBody>
      </p:sp>
      <p:sp>
        <p:nvSpPr>
          <p:cNvPr id="54275" name="Rectangle 3"/>
          <p:cNvSpPr>
            <a:spLocks noGrp="1" noChangeArrowheads="1"/>
          </p:cNvSpPr>
          <p:nvPr>
            <p:ph type="title"/>
          </p:nvPr>
        </p:nvSpPr>
        <p:spPr/>
        <p:txBody>
          <a:bodyPr/>
          <a:lstStyle/>
          <a:p>
            <a:pPr eaLnBrk="1" hangingPunct="1"/>
            <a:r>
              <a:rPr lang="en-US" altLang="en-US" smtClean="0"/>
              <a:t>Tree-Map</a:t>
            </a:r>
            <a:endParaRPr lang="en-US" altLang="en-US" smtClean="0">
              <a:solidFill>
                <a:schemeClr val="tx1"/>
              </a:solidFill>
            </a:endParaRPr>
          </a:p>
        </p:txBody>
      </p:sp>
      <p:sp>
        <p:nvSpPr>
          <p:cNvPr id="54276" name="Rectangle 6"/>
          <p:cNvSpPr>
            <a:spLocks noGrp="1" noChangeArrowheads="1"/>
          </p:cNvSpPr>
          <p:nvPr>
            <p:ph type="body" idx="1"/>
          </p:nvPr>
        </p:nvSpPr>
        <p:spPr>
          <a:xfrm>
            <a:off x="304800" y="1219200"/>
            <a:ext cx="8610600" cy="1600200"/>
          </a:xfrm>
        </p:spPr>
        <p:txBody>
          <a:bodyPr/>
          <a:lstStyle/>
          <a:p>
            <a:pPr eaLnBrk="1" hangingPunct="1"/>
            <a:r>
              <a:rPr lang="de-DE" altLang="en-US" sz="2400" dirty="0" smtClean="0">
                <a:latin typeface="Calibri" panose="020F0502020204030204" pitchFamily="34" charset="0"/>
              </a:rPr>
              <a:t>Screen-filling method which uses a hierarchical partitioning of the screen into regions depending on the attribute values</a:t>
            </a:r>
            <a:endParaRPr lang="de-DE" altLang="en-US" sz="2400" b="1" dirty="0" smtClean="0">
              <a:latin typeface="Calibri" panose="020F0502020204030204" pitchFamily="34" charset="0"/>
            </a:endParaRPr>
          </a:p>
        </p:txBody>
      </p:sp>
      <p:sp>
        <p:nvSpPr>
          <p:cNvPr id="54277" name="Text Box 5"/>
          <p:cNvSpPr txBox="1">
            <a:spLocks noChangeArrowheads="1"/>
          </p:cNvSpPr>
          <p:nvPr/>
        </p:nvSpPr>
        <p:spPr bwMode="auto">
          <a:xfrm>
            <a:off x="152400" y="6169025"/>
            <a:ext cx="4567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t>Schneiderman@UMD: Tree-Map of a File System</a:t>
            </a:r>
          </a:p>
        </p:txBody>
      </p:sp>
      <p:pic>
        <p:nvPicPr>
          <p:cNvPr id="54278" name="Picture 7" descr="C:\hanj\0bk\bk3_slides\photos\million-tree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513" y="2992438"/>
            <a:ext cx="4238625"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2971800"/>
            <a:ext cx="44577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 Box 5"/>
          <p:cNvSpPr txBox="1">
            <a:spLocks noChangeArrowheads="1"/>
          </p:cNvSpPr>
          <p:nvPr/>
        </p:nvSpPr>
        <p:spPr bwMode="auto">
          <a:xfrm>
            <a:off x="4811713" y="6121400"/>
            <a:ext cx="4179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600"/>
              <a:t>Schneiderman@UMD: Tree-Map to support large data sets of a million items </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3200" smtClean="0"/>
              <a:t>Visualizing Complex Data and Relations</a:t>
            </a:r>
          </a:p>
        </p:txBody>
      </p:sp>
      <p:sp>
        <p:nvSpPr>
          <p:cNvPr id="55299" name="Rectangle 3"/>
          <p:cNvSpPr>
            <a:spLocks noGrp="1" noChangeArrowheads="1"/>
          </p:cNvSpPr>
          <p:nvPr>
            <p:ph type="body" idx="1"/>
          </p:nvPr>
        </p:nvSpPr>
        <p:spPr>
          <a:xfrm>
            <a:off x="304800" y="1219200"/>
            <a:ext cx="8610600" cy="749300"/>
          </a:xfrm>
        </p:spPr>
        <p:txBody>
          <a:bodyPr/>
          <a:lstStyle/>
          <a:p>
            <a:pPr>
              <a:lnSpc>
                <a:spcPct val="90000"/>
              </a:lnSpc>
            </a:pPr>
            <a:r>
              <a:rPr lang="en-US" altLang="en-US" sz="2000" smtClean="0">
                <a:latin typeface="Calibri" panose="020F0502020204030204" pitchFamily="34" charset="0"/>
              </a:rPr>
              <a:t>Visualizing non-numerical data: text and social networks</a:t>
            </a:r>
          </a:p>
          <a:p>
            <a:pPr>
              <a:lnSpc>
                <a:spcPct val="90000"/>
              </a:lnSpc>
            </a:pPr>
            <a:r>
              <a:rPr lang="en-US" altLang="en-US" sz="2000" smtClean="0">
                <a:latin typeface="Calibri" panose="020F0502020204030204" pitchFamily="34" charset="0"/>
              </a:rPr>
              <a:t>Tag cloud: visualizing user-generated tags</a:t>
            </a:r>
          </a:p>
        </p:txBody>
      </p:sp>
      <p:sp>
        <p:nvSpPr>
          <p:cNvPr id="55300" name="Rectangle 5"/>
          <p:cNvSpPr>
            <a:spLocks noChangeArrowheads="1"/>
          </p:cNvSpPr>
          <p:nvPr/>
        </p:nvSpPr>
        <p:spPr bwMode="auto">
          <a:xfrm>
            <a:off x="246063" y="1981200"/>
            <a:ext cx="432593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lvl="1" eaLnBrk="1" hangingPunct="1">
              <a:spcBef>
                <a:spcPct val="20000"/>
              </a:spcBef>
              <a:buClr>
                <a:schemeClr val="hlink"/>
              </a:buClr>
              <a:buSzPct val="55000"/>
              <a:buFont typeface="Wingdings" panose="05000000000000000000" pitchFamily="2" charset="2"/>
              <a:buChar char="n"/>
            </a:pPr>
            <a:r>
              <a:rPr lang="en-US" altLang="en-US" sz="2000">
                <a:latin typeface="Calibri" panose="020F0502020204030204" pitchFamily="34" charset="0"/>
              </a:rPr>
              <a:t>The importance of tag is represented by font size/color</a:t>
            </a:r>
          </a:p>
          <a:p>
            <a:pPr eaLnBrk="1" hangingPunct="1">
              <a:spcBef>
                <a:spcPct val="20000"/>
              </a:spcBef>
              <a:buClr>
                <a:schemeClr val="folHlink"/>
              </a:buClr>
              <a:buSzPct val="60000"/>
              <a:buFont typeface="Wingdings" panose="05000000000000000000" pitchFamily="2" charset="2"/>
              <a:buChar char="n"/>
            </a:pPr>
            <a:r>
              <a:rPr lang="en-US" altLang="en-US" sz="2000">
                <a:latin typeface="Calibri" panose="020F0502020204030204" pitchFamily="34" charset="0"/>
              </a:rPr>
              <a:t>Besides text data, there are also methods to visualize relationships, such as visualizing social networks</a:t>
            </a:r>
          </a:p>
        </p:txBody>
      </p:sp>
      <p:sp>
        <p:nvSpPr>
          <p:cNvPr id="55301" name="Text Box 6"/>
          <p:cNvSpPr txBox="1">
            <a:spLocks noChangeArrowheads="1"/>
          </p:cNvSpPr>
          <p:nvPr/>
        </p:nvSpPr>
        <p:spPr bwMode="auto">
          <a:xfrm>
            <a:off x="4521200" y="5943600"/>
            <a:ext cx="454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800"/>
              <a:t>Newsmap: Google News Stories in 2005</a:t>
            </a:r>
          </a:p>
        </p:txBody>
      </p:sp>
      <p:pic>
        <p:nvPicPr>
          <p:cNvPr id="5530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051050"/>
            <a:ext cx="4762500"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619500"/>
            <a:ext cx="31623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4" name="Text Box 6"/>
          <p:cNvSpPr txBox="1">
            <a:spLocks noChangeArrowheads="1"/>
          </p:cNvSpPr>
          <p:nvPr/>
        </p:nvSpPr>
        <p:spPr bwMode="auto">
          <a:xfrm>
            <a:off x="0" y="6596063"/>
            <a:ext cx="3022600" cy="338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600"/>
              <a:t>World Population Tag Cloud</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a:t>
            </a:r>
            <a:endParaRPr lang="en-US" dirty="0"/>
          </a:p>
        </p:txBody>
      </p:sp>
      <p:sp>
        <p:nvSpPr>
          <p:cNvPr id="3" name="Text Placeholder 2"/>
          <p:cNvSpPr>
            <a:spLocks noGrp="1"/>
          </p:cNvSpPr>
          <p:nvPr>
            <p:ph type="body" sz="half" idx="1"/>
          </p:nvPr>
        </p:nvSpPr>
        <p:spPr>
          <a:xfrm>
            <a:off x="304800" y="1295400"/>
            <a:ext cx="8610600" cy="5181600"/>
          </a:xfrm>
        </p:spPr>
        <p:txBody>
          <a:bodyPr/>
          <a:lstStyle/>
          <a:p>
            <a:r>
              <a:rPr lang="en-US" dirty="0" smtClean="0"/>
              <a:t>Find appropriate datasets from </a:t>
            </a:r>
            <a:r>
              <a:rPr lang="en-US" dirty="0" err="1" smtClean="0"/>
              <a:t>kaggle</a:t>
            </a:r>
            <a:r>
              <a:rPr lang="en-US" dirty="0" smtClean="0"/>
              <a:t> for the following visualization techniques and apply them</a:t>
            </a:r>
          </a:p>
          <a:p>
            <a:pPr lvl="1"/>
            <a:r>
              <a:rPr lang="en-US" dirty="0" smtClean="0"/>
              <a:t>Pixel-oriented visualization</a:t>
            </a:r>
          </a:p>
          <a:p>
            <a:pPr lvl="1"/>
            <a:r>
              <a:rPr lang="en-US" dirty="0" err="1" smtClean="0"/>
              <a:t>Chernoff</a:t>
            </a:r>
            <a:r>
              <a:rPr lang="en-US" dirty="0" smtClean="0"/>
              <a:t> faces</a:t>
            </a:r>
          </a:p>
          <a:p>
            <a:pPr lvl="1"/>
            <a:r>
              <a:rPr lang="en-US" dirty="0" smtClean="0"/>
              <a:t>Stick figures</a:t>
            </a:r>
          </a:p>
          <a:p>
            <a:pPr lvl="1"/>
            <a:r>
              <a:rPr lang="en-US" dirty="0" smtClean="0"/>
              <a:t>Tree map </a:t>
            </a:r>
            <a:endParaRPr lang="en-US" dirty="0"/>
          </a:p>
        </p:txBody>
      </p:sp>
      <p:sp>
        <p:nvSpPr>
          <p:cNvPr id="6" name="Slide Number Placeholder 5"/>
          <p:cNvSpPr>
            <a:spLocks noGrp="1"/>
          </p:cNvSpPr>
          <p:nvPr>
            <p:ph type="sldNum" sz="quarter" idx="10"/>
          </p:nvPr>
        </p:nvSpPr>
        <p:spPr/>
        <p:txBody>
          <a:bodyPr/>
          <a:lstStyle/>
          <a:p>
            <a:fld id="{CD9959CE-40C5-45E8-A584-0C32D703DB39}" type="slidenum">
              <a:rPr lang="en-US" altLang="en-US" smtClean="0"/>
              <a:pPr/>
              <a:t>46</a:t>
            </a:fld>
            <a:endParaRPr lang="en-US" altLang="en-US"/>
          </a:p>
        </p:txBody>
      </p:sp>
    </p:spTree>
    <p:extLst>
      <p:ext uri="{BB962C8B-B14F-4D97-AF65-F5344CB8AC3E}">
        <p14:creationId xmlns:p14="http://schemas.microsoft.com/office/powerpoint/2010/main" val="97692996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970028B-8EA0-46D1-B4C3-C17E7EE65490}" type="slidenum">
              <a:rPr lang="en-US" altLang="en-US" sz="1200"/>
              <a:pPr/>
              <a:t>47</a:t>
            </a:fld>
            <a:endParaRPr lang="en-US" altLang="en-US" sz="1200"/>
          </a:p>
        </p:txBody>
      </p:sp>
      <p:sp>
        <p:nvSpPr>
          <p:cNvPr id="56323" name="Rectangle 2"/>
          <p:cNvSpPr>
            <a:spLocks noGrp="1" noChangeArrowheads="1"/>
          </p:cNvSpPr>
          <p:nvPr>
            <p:ph type="title"/>
          </p:nvPr>
        </p:nvSpPr>
        <p:spPr>
          <a:xfrm>
            <a:off x="152400" y="152400"/>
            <a:ext cx="8839200" cy="914400"/>
          </a:xfrm>
          <a:noFill/>
        </p:spPr>
        <p:txBody>
          <a:bodyPr lIns="92075" tIns="46038" rIns="92075" bIns="46038" anchor="ctr"/>
          <a:lstStyle/>
          <a:p>
            <a:pPr eaLnBrk="1" hangingPunct="1"/>
            <a:r>
              <a:rPr lang="en-US" altLang="en-US" smtClean="0"/>
              <a:t>Chapter 2: Getting to Know Your Data</a:t>
            </a:r>
          </a:p>
        </p:txBody>
      </p:sp>
      <p:sp>
        <p:nvSpPr>
          <p:cNvPr id="56324" name="Rectangle 3"/>
          <p:cNvSpPr>
            <a:spLocks noGrp="1" noChangeArrowheads="1"/>
          </p:cNvSpPr>
          <p:nvPr>
            <p:ph type="body" idx="1"/>
          </p:nvPr>
        </p:nvSpPr>
        <p:spPr>
          <a:xfrm>
            <a:off x="381000" y="1447800"/>
            <a:ext cx="8382000" cy="4800600"/>
          </a:xfrm>
          <a:noFill/>
        </p:spPr>
        <p:txBody>
          <a:bodyPr lIns="92075" tIns="46038" rIns="92075" bIns="46038"/>
          <a:lstStyle/>
          <a:p>
            <a:pPr eaLnBrk="1" hangingPunct="1">
              <a:lnSpc>
                <a:spcPct val="200000"/>
              </a:lnSpc>
            </a:pPr>
            <a:r>
              <a:rPr lang="en-US" altLang="en-US" smtClean="0"/>
              <a:t>Data Objects and Attribute Types</a:t>
            </a:r>
          </a:p>
          <a:p>
            <a:pPr eaLnBrk="1" hangingPunct="1">
              <a:lnSpc>
                <a:spcPct val="200000"/>
              </a:lnSpc>
            </a:pPr>
            <a:r>
              <a:rPr lang="en-US" altLang="en-US" smtClean="0"/>
              <a:t>Basic Statistical Descriptions of Data</a:t>
            </a:r>
          </a:p>
          <a:p>
            <a:pPr eaLnBrk="1" hangingPunct="1">
              <a:lnSpc>
                <a:spcPct val="200000"/>
              </a:lnSpc>
            </a:pPr>
            <a:r>
              <a:rPr lang="en-US" altLang="en-US" smtClean="0"/>
              <a:t>Data Visualization</a:t>
            </a:r>
          </a:p>
          <a:p>
            <a:pPr eaLnBrk="1" hangingPunct="1">
              <a:lnSpc>
                <a:spcPct val="200000"/>
              </a:lnSpc>
            </a:pPr>
            <a:r>
              <a:rPr lang="en-US" altLang="en-US" smtClean="0"/>
              <a:t>Measuring Data Similarity and Dissimilarity</a:t>
            </a:r>
          </a:p>
          <a:p>
            <a:pPr eaLnBrk="1" hangingPunct="1">
              <a:lnSpc>
                <a:spcPct val="200000"/>
              </a:lnSpc>
            </a:pPr>
            <a:r>
              <a:rPr lang="en-US" altLang="en-US" smtClean="0"/>
              <a:t>Summary</a:t>
            </a:r>
          </a:p>
        </p:txBody>
      </p:sp>
      <p:sp>
        <p:nvSpPr>
          <p:cNvPr id="56325" name="AutoShape 4"/>
          <p:cNvSpPr>
            <a:spLocks noChangeArrowheads="1"/>
          </p:cNvSpPr>
          <p:nvPr/>
        </p:nvSpPr>
        <p:spPr bwMode="auto">
          <a:xfrm rot="9694931">
            <a:off x="7713663" y="4560888"/>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F819362-AD58-4242-92BE-002B565B5987}" type="slidenum">
              <a:rPr lang="en-US" altLang="en-US" sz="1200"/>
              <a:pPr/>
              <a:t>48</a:t>
            </a:fld>
            <a:endParaRPr lang="en-US" altLang="en-US" sz="1200"/>
          </a:p>
        </p:txBody>
      </p:sp>
      <p:sp>
        <p:nvSpPr>
          <p:cNvPr id="57347" name="Rectangle 2"/>
          <p:cNvSpPr>
            <a:spLocks noGrp="1" noChangeArrowheads="1"/>
          </p:cNvSpPr>
          <p:nvPr>
            <p:ph type="title"/>
          </p:nvPr>
        </p:nvSpPr>
        <p:spPr/>
        <p:txBody>
          <a:bodyPr/>
          <a:lstStyle/>
          <a:p>
            <a:pPr eaLnBrk="1" hangingPunct="1"/>
            <a:r>
              <a:rPr lang="en-US" altLang="en-US" smtClean="0">
                <a:solidFill>
                  <a:srgbClr val="170981"/>
                </a:solidFill>
              </a:rPr>
              <a:t>Similarity and Dissimilarity</a:t>
            </a:r>
          </a:p>
        </p:txBody>
      </p:sp>
      <p:sp>
        <p:nvSpPr>
          <p:cNvPr id="57348" name="Rectangle 3"/>
          <p:cNvSpPr>
            <a:spLocks noGrp="1" noChangeArrowheads="1"/>
          </p:cNvSpPr>
          <p:nvPr>
            <p:ph type="body" idx="1"/>
          </p:nvPr>
        </p:nvSpPr>
        <p:spPr>
          <a:xfrm>
            <a:off x="304800" y="1295400"/>
            <a:ext cx="8534400" cy="5181600"/>
          </a:xfrm>
        </p:spPr>
        <p:txBody>
          <a:bodyPr/>
          <a:lstStyle/>
          <a:p>
            <a:pPr eaLnBrk="1" hangingPunct="1"/>
            <a:r>
              <a:rPr lang="en-US" altLang="en-US" sz="2400" b="1" dirty="0" smtClean="0"/>
              <a:t>Similarity</a:t>
            </a:r>
          </a:p>
          <a:p>
            <a:pPr lvl="1" eaLnBrk="1" hangingPunct="1"/>
            <a:r>
              <a:rPr lang="en-US" altLang="en-US" sz="2400" dirty="0" smtClean="0"/>
              <a:t>Numerical measure of how alike two data objects are</a:t>
            </a:r>
          </a:p>
          <a:p>
            <a:pPr lvl="1" eaLnBrk="1" hangingPunct="1"/>
            <a:r>
              <a:rPr lang="en-US" altLang="en-US" sz="2400" dirty="0" smtClean="0"/>
              <a:t>Value is higher when objects are more alike</a:t>
            </a:r>
          </a:p>
          <a:p>
            <a:pPr lvl="1" eaLnBrk="1" hangingPunct="1"/>
            <a:r>
              <a:rPr lang="en-US" altLang="en-US" sz="2400" dirty="0" smtClean="0"/>
              <a:t>Often falls in the range [0,1]</a:t>
            </a:r>
          </a:p>
          <a:p>
            <a:pPr eaLnBrk="1" hangingPunct="1"/>
            <a:r>
              <a:rPr lang="en-US" altLang="en-US" sz="2400" b="1" dirty="0" smtClean="0"/>
              <a:t>Dissimilarity</a:t>
            </a:r>
            <a:r>
              <a:rPr lang="en-US" altLang="en-US" sz="2400" dirty="0" smtClean="0"/>
              <a:t> (e.g., distance)</a:t>
            </a:r>
          </a:p>
          <a:p>
            <a:pPr lvl="1" eaLnBrk="1" hangingPunct="1"/>
            <a:r>
              <a:rPr lang="en-US" altLang="en-US" sz="2400" dirty="0" smtClean="0"/>
              <a:t>Numerical measure of how different two data objects are</a:t>
            </a:r>
          </a:p>
          <a:p>
            <a:pPr lvl="1" eaLnBrk="1" hangingPunct="1"/>
            <a:r>
              <a:rPr lang="en-US" altLang="en-US" sz="2400" dirty="0" smtClean="0"/>
              <a:t>Lower when objects are more alike</a:t>
            </a:r>
          </a:p>
          <a:p>
            <a:pPr lvl="1" eaLnBrk="1" hangingPunct="1"/>
            <a:r>
              <a:rPr lang="en-US" altLang="en-US" sz="2400" dirty="0" smtClean="0"/>
              <a:t>Minimum dissimilarity is often 0</a:t>
            </a:r>
          </a:p>
          <a:p>
            <a:pPr eaLnBrk="1" hangingPunct="1"/>
            <a:r>
              <a:rPr lang="en-US" altLang="en-US" sz="2400" b="1" dirty="0" smtClean="0"/>
              <a:t>Proximity</a:t>
            </a:r>
            <a:r>
              <a:rPr lang="en-US" altLang="en-US" sz="2400" dirty="0" smtClean="0"/>
              <a:t> refers to a similarity or dissimilarity</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68B548A-8EE7-4C52-AB00-F5CDCE786E94}" type="slidenum">
              <a:rPr lang="en-US" altLang="en-US" sz="1200"/>
              <a:pPr/>
              <a:t>49</a:t>
            </a:fld>
            <a:endParaRPr lang="en-US" altLang="en-US" sz="1200"/>
          </a:p>
        </p:txBody>
      </p:sp>
      <p:sp>
        <p:nvSpPr>
          <p:cNvPr id="58371" name="Rectangle 2"/>
          <p:cNvSpPr>
            <a:spLocks noGrp="1" noChangeArrowheads="1"/>
          </p:cNvSpPr>
          <p:nvPr>
            <p:ph type="title"/>
          </p:nvPr>
        </p:nvSpPr>
        <p:spPr>
          <a:xfrm>
            <a:off x="457200" y="304800"/>
            <a:ext cx="8001000" cy="609600"/>
          </a:xfrm>
        </p:spPr>
        <p:txBody>
          <a:bodyPr/>
          <a:lstStyle/>
          <a:p>
            <a:pPr eaLnBrk="1" hangingPunct="1"/>
            <a:r>
              <a:rPr lang="en-US" altLang="en-US" smtClean="0"/>
              <a:t>Data Matrix and Dissimilarity Matrix</a:t>
            </a:r>
          </a:p>
        </p:txBody>
      </p:sp>
      <p:sp>
        <p:nvSpPr>
          <p:cNvPr id="58372" name="Rectangle 3"/>
          <p:cNvSpPr>
            <a:spLocks noGrp="1" noChangeArrowheads="1"/>
          </p:cNvSpPr>
          <p:nvPr>
            <p:ph type="body" idx="1"/>
          </p:nvPr>
        </p:nvSpPr>
        <p:spPr>
          <a:xfrm>
            <a:off x="304800" y="1295400"/>
            <a:ext cx="3962400" cy="5181600"/>
          </a:xfrm>
        </p:spPr>
        <p:txBody>
          <a:bodyPr/>
          <a:lstStyle/>
          <a:p>
            <a:pPr eaLnBrk="1" hangingPunct="1"/>
            <a:r>
              <a:rPr lang="en-US" altLang="en-US" sz="2400" smtClean="0">
                <a:solidFill>
                  <a:schemeClr val="hlink"/>
                </a:solidFill>
              </a:rPr>
              <a:t>Data matrix</a:t>
            </a:r>
          </a:p>
          <a:p>
            <a:pPr lvl="1" eaLnBrk="1" hangingPunct="1"/>
            <a:r>
              <a:rPr lang="en-US" altLang="en-US" sz="2400" smtClean="0"/>
              <a:t>n data points with p dimensions</a:t>
            </a:r>
          </a:p>
          <a:p>
            <a:pPr lvl="1" eaLnBrk="1" hangingPunct="1"/>
            <a:r>
              <a:rPr lang="en-US" altLang="en-US" sz="2400" smtClean="0"/>
              <a:t>Two modes</a:t>
            </a:r>
          </a:p>
          <a:p>
            <a:pPr eaLnBrk="1" hangingPunct="1"/>
            <a:endParaRPr lang="en-US" altLang="en-US" sz="2400" smtClean="0"/>
          </a:p>
          <a:p>
            <a:pPr eaLnBrk="1" hangingPunct="1"/>
            <a:endParaRPr lang="en-US" altLang="en-US" sz="2400" smtClean="0"/>
          </a:p>
          <a:p>
            <a:pPr eaLnBrk="1" hangingPunct="1"/>
            <a:r>
              <a:rPr lang="en-US" altLang="en-US" sz="2400" smtClean="0">
                <a:solidFill>
                  <a:schemeClr val="hlink"/>
                </a:solidFill>
              </a:rPr>
              <a:t>Dissimilarity matrix</a:t>
            </a:r>
          </a:p>
          <a:p>
            <a:pPr lvl="1" eaLnBrk="1" hangingPunct="1"/>
            <a:r>
              <a:rPr lang="en-US" altLang="en-US" sz="2400" smtClean="0"/>
              <a:t>n data points, but registers only the distance </a:t>
            </a:r>
          </a:p>
          <a:p>
            <a:pPr lvl="1" eaLnBrk="1" hangingPunct="1"/>
            <a:r>
              <a:rPr lang="en-US" altLang="en-US" sz="2400" smtClean="0"/>
              <a:t>A triangular matrix</a:t>
            </a:r>
          </a:p>
          <a:p>
            <a:pPr lvl="1" eaLnBrk="1" hangingPunct="1"/>
            <a:r>
              <a:rPr lang="en-US" altLang="en-US" sz="2400" smtClean="0"/>
              <a:t>Single mode</a:t>
            </a:r>
          </a:p>
        </p:txBody>
      </p:sp>
      <p:pic>
        <p:nvPicPr>
          <p:cNvPr id="5837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244600"/>
            <a:ext cx="335280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87825" y="3832225"/>
            <a:ext cx="3505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514B70F-DD73-4439-9355-A8656E9005A7}" type="slidenum">
              <a:rPr lang="en-US" altLang="en-US" sz="1200"/>
              <a:pPr/>
              <a:t>5</a:t>
            </a:fld>
            <a:endParaRPr lang="en-US" altLang="en-US" sz="1200"/>
          </a:p>
        </p:txBody>
      </p:sp>
      <p:sp>
        <p:nvSpPr>
          <p:cNvPr id="21507" name="Rectangle 2"/>
          <p:cNvSpPr>
            <a:spLocks noGrp="1" noChangeArrowheads="1"/>
          </p:cNvSpPr>
          <p:nvPr>
            <p:ph type="title"/>
          </p:nvPr>
        </p:nvSpPr>
        <p:spPr/>
        <p:txBody>
          <a:bodyPr/>
          <a:lstStyle/>
          <a:p>
            <a:pPr eaLnBrk="1" hangingPunct="1"/>
            <a:r>
              <a:rPr lang="en-US" altLang="en-US" smtClean="0">
                <a:solidFill>
                  <a:srgbClr val="170981"/>
                </a:solidFill>
              </a:rPr>
              <a:t>Attribute Types</a:t>
            </a:r>
            <a:r>
              <a:rPr lang="en-US" altLang="en-US" smtClean="0">
                <a:solidFill>
                  <a:schemeClr val="hlink"/>
                </a:solidFill>
              </a:rPr>
              <a:t> </a:t>
            </a:r>
          </a:p>
        </p:txBody>
      </p:sp>
      <p:sp>
        <p:nvSpPr>
          <p:cNvPr id="21508" name="Rectangle 3"/>
          <p:cNvSpPr>
            <a:spLocks noGrp="1" noChangeArrowheads="1"/>
          </p:cNvSpPr>
          <p:nvPr>
            <p:ph type="body" idx="1"/>
          </p:nvPr>
        </p:nvSpPr>
        <p:spPr/>
        <p:txBody>
          <a:bodyPr/>
          <a:lstStyle/>
          <a:p>
            <a:pPr marL="292100" indent="-292100" eaLnBrk="1" hangingPunct="1">
              <a:lnSpc>
                <a:spcPct val="90000"/>
              </a:lnSpc>
            </a:pPr>
            <a:r>
              <a:rPr lang="en-US" altLang="en-US" sz="2000" b="1" dirty="0" smtClean="0"/>
              <a:t>Nominal:</a:t>
            </a:r>
            <a:r>
              <a:rPr lang="en-US" altLang="en-US" sz="2000" dirty="0" smtClean="0"/>
              <a:t> categories, states, or “names of things”</a:t>
            </a:r>
          </a:p>
          <a:p>
            <a:pPr marL="749300" lvl="1" indent="-342900" eaLnBrk="1" hangingPunct="1">
              <a:lnSpc>
                <a:spcPct val="90000"/>
              </a:lnSpc>
            </a:pPr>
            <a:r>
              <a:rPr lang="en-US" altLang="en-US" sz="2000" i="1" dirty="0" err="1" smtClean="0"/>
              <a:t>Hair_color</a:t>
            </a:r>
            <a:r>
              <a:rPr lang="en-US" altLang="en-US" sz="2000" i="1" dirty="0" smtClean="0"/>
              <a:t> = </a:t>
            </a:r>
            <a:r>
              <a:rPr lang="en-US" altLang="en-US" sz="2000" dirty="0" smtClean="0"/>
              <a:t>{</a:t>
            </a:r>
            <a:r>
              <a:rPr lang="en-US" altLang="en-US" sz="2000" i="1" dirty="0" smtClean="0"/>
              <a:t>black, blond, brown, grey, red, white</a:t>
            </a:r>
            <a:r>
              <a:rPr lang="en-US" altLang="en-US" sz="2000" dirty="0" smtClean="0"/>
              <a:t>}{0,1,2…}</a:t>
            </a:r>
          </a:p>
          <a:p>
            <a:pPr marL="749300" lvl="1" indent="-342900" eaLnBrk="1" hangingPunct="1">
              <a:lnSpc>
                <a:spcPct val="90000"/>
              </a:lnSpc>
            </a:pPr>
            <a:r>
              <a:rPr lang="en-US" altLang="en-US" sz="2000" dirty="0" smtClean="0"/>
              <a:t>marital status, occupation, ID numbers (numbers but math operations can’t be done on them), zip codes</a:t>
            </a:r>
          </a:p>
          <a:p>
            <a:pPr marL="749300" lvl="1" indent="-342900" eaLnBrk="1" hangingPunct="1">
              <a:lnSpc>
                <a:spcPct val="90000"/>
              </a:lnSpc>
            </a:pPr>
            <a:r>
              <a:rPr lang="en-US" altLang="en-US" sz="2000" dirty="0" smtClean="0"/>
              <a:t>No mean and median but mode can be used</a:t>
            </a:r>
          </a:p>
          <a:p>
            <a:pPr marL="292100" indent="-292100" eaLnBrk="1" hangingPunct="1">
              <a:lnSpc>
                <a:spcPct val="90000"/>
              </a:lnSpc>
            </a:pPr>
            <a:r>
              <a:rPr lang="en-US" altLang="en-US" sz="2000" b="1" dirty="0" smtClean="0"/>
              <a:t>Binary</a:t>
            </a:r>
          </a:p>
          <a:p>
            <a:pPr marL="749300" lvl="1" indent="-342900" eaLnBrk="1" hangingPunct="1">
              <a:lnSpc>
                <a:spcPct val="90000"/>
              </a:lnSpc>
            </a:pPr>
            <a:r>
              <a:rPr lang="en-US" altLang="en-US" sz="2000" dirty="0" smtClean="0"/>
              <a:t>Nominal attribute with only 2 states (0 and 1)</a:t>
            </a:r>
          </a:p>
          <a:p>
            <a:pPr marL="749300" lvl="1" indent="-342900" eaLnBrk="1" hangingPunct="1">
              <a:lnSpc>
                <a:spcPct val="90000"/>
              </a:lnSpc>
            </a:pPr>
            <a:r>
              <a:rPr lang="en-US" altLang="en-US" sz="2000" u="sng" dirty="0" smtClean="0"/>
              <a:t>Symmetric binary</a:t>
            </a:r>
            <a:r>
              <a:rPr lang="en-US" altLang="en-US" sz="2000" dirty="0" smtClean="0"/>
              <a:t>: both outcomes equally important</a:t>
            </a:r>
          </a:p>
          <a:p>
            <a:pPr marL="1257300" lvl="2" indent="-393700" eaLnBrk="1" hangingPunct="1">
              <a:lnSpc>
                <a:spcPct val="90000"/>
              </a:lnSpc>
            </a:pPr>
            <a:r>
              <a:rPr lang="en-US" altLang="en-US" sz="2000" dirty="0" smtClean="0"/>
              <a:t>e.g., gender</a:t>
            </a:r>
          </a:p>
          <a:p>
            <a:pPr marL="749300" lvl="1" indent="-342900" eaLnBrk="1" hangingPunct="1">
              <a:lnSpc>
                <a:spcPct val="90000"/>
              </a:lnSpc>
            </a:pPr>
            <a:r>
              <a:rPr lang="en-US" altLang="en-US" sz="2000" u="sng" dirty="0" smtClean="0"/>
              <a:t>Asymmetric binary</a:t>
            </a:r>
            <a:r>
              <a:rPr lang="en-US" altLang="en-US" sz="2000" dirty="0" smtClean="0"/>
              <a:t>: outcomes not equally important.  </a:t>
            </a:r>
          </a:p>
          <a:p>
            <a:pPr marL="1257300" lvl="2" indent="-393700" eaLnBrk="1" hangingPunct="1">
              <a:lnSpc>
                <a:spcPct val="90000"/>
              </a:lnSpc>
            </a:pPr>
            <a:r>
              <a:rPr lang="en-US" altLang="en-US" sz="2000" dirty="0" smtClean="0"/>
              <a:t>e.g., medical test (positive vs. negative)</a:t>
            </a:r>
          </a:p>
          <a:p>
            <a:pPr marL="1257300" lvl="2" indent="-393700" eaLnBrk="1" hangingPunct="1">
              <a:lnSpc>
                <a:spcPct val="90000"/>
              </a:lnSpc>
            </a:pPr>
            <a:r>
              <a:rPr lang="en-US" altLang="en-US" sz="2000" dirty="0" smtClean="0"/>
              <a:t>Convention: assign 1 to most important outcome (e.g., HIV positive)</a:t>
            </a:r>
          </a:p>
          <a:p>
            <a:pPr marL="292100" indent="-292100" eaLnBrk="1" hangingPunct="1">
              <a:lnSpc>
                <a:spcPct val="90000"/>
              </a:lnSpc>
            </a:pPr>
            <a:r>
              <a:rPr lang="en-US" altLang="en-US" sz="2000" b="1" dirty="0" smtClean="0"/>
              <a:t>Ordinal</a:t>
            </a:r>
          </a:p>
          <a:p>
            <a:pPr marL="749300" lvl="1" indent="-342900" eaLnBrk="1" hangingPunct="1">
              <a:lnSpc>
                <a:spcPct val="90000"/>
              </a:lnSpc>
            </a:pPr>
            <a:r>
              <a:rPr lang="en-US" altLang="en-US" sz="2000" dirty="0" smtClean="0"/>
              <a:t>Values have a meaningful order (ranking) but magnitude between successive values is not known.</a:t>
            </a:r>
          </a:p>
          <a:p>
            <a:pPr marL="749300" lvl="1" indent="-342900" eaLnBrk="1" hangingPunct="1">
              <a:lnSpc>
                <a:spcPct val="90000"/>
              </a:lnSpc>
            </a:pPr>
            <a:r>
              <a:rPr lang="en-US" altLang="en-US" sz="2000" i="1" dirty="0" smtClean="0"/>
              <a:t>Size = </a:t>
            </a:r>
            <a:r>
              <a:rPr lang="en-US" altLang="en-US" sz="2000" dirty="0" smtClean="0"/>
              <a:t>{</a:t>
            </a:r>
            <a:r>
              <a:rPr lang="en-US" altLang="en-US" sz="2000" i="1" dirty="0" smtClean="0"/>
              <a:t>small, medium, large</a:t>
            </a:r>
            <a:r>
              <a:rPr lang="en-US" altLang="en-US" sz="2000" dirty="0" smtClean="0"/>
              <a:t>}</a:t>
            </a:r>
            <a:r>
              <a:rPr lang="en-US" altLang="en-US" sz="2000" i="1" dirty="0" smtClean="0"/>
              <a:t>,</a:t>
            </a:r>
            <a:r>
              <a:rPr lang="en-US" altLang="en-US" sz="2000" dirty="0" smtClean="0"/>
              <a:t> grades, army rankings</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37D809D-ACD0-4D0B-8DD5-B9C8D392344C}" type="slidenum">
              <a:rPr lang="en-US" altLang="en-US" sz="1200"/>
              <a:pPr/>
              <a:t>50</a:t>
            </a:fld>
            <a:endParaRPr lang="en-US" altLang="en-US" sz="1200"/>
          </a:p>
        </p:txBody>
      </p:sp>
      <p:sp>
        <p:nvSpPr>
          <p:cNvPr id="5124" name="Rectangle 2"/>
          <p:cNvSpPr>
            <a:spLocks noGrp="1" noChangeArrowheads="1"/>
          </p:cNvSpPr>
          <p:nvPr>
            <p:ph type="title"/>
          </p:nvPr>
        </p:nvSpPr>
        <p:spPr>
          <a:xfrm>
            <a:off x="152400" y="228600"/>
            <a:ext cx="8763000" cy="782638"/>
          </a:xfrm>
          <a:noFill/>
        </p:spPr>
        <p:txBody>
          <a:bodyPr lIns="92075" tIns="46038" rIns="92075" bIns="46038" anchor="ctr"/>
          <a:lstStyle/>
          <a:p>
            <a:pPr eaLnBrk="1" hangingPunct="1"/>
            <a:r>
              <a:rPr lang="en-US" altLang="en-US" sz="3200" dirty="0" smtClean="0">
                <a:solidFill>
                  <a:srgbClr val="170981"/>
                </a:solidFill>
              </a:rPr>
              <a:t>Dissimilarity Measure for Nominal Attributes</a:t>
            </a:r>
          </a:p>
        </p:txBody>
      </p:sp>
      <p:sp>
        <p:nvSpPr>
          <p:cNvPr id="5125" name="Rectangle 3"/>
          <p:cNvSpPr>
            <a:spLocks noGrp="1" noChangeArrowheads="1"/>
          </p:cNvSpPr>
          <p:nvPr>
            <p:ph type="body" idx="1"/>
          </p:nvPr>
        </p:nvSpPr>
        <p:spPr>
          <a:xfrm>
            <a:off x="438873" y="1295400"/>
            <a:ext cx="8458200" cy="4648200"/>
          </a:xfrm>
          <a:noFill/>
        </p:spPr>
        <p:txBody>
          <a:bodyPr lIns="92075" tIns="46038" rIns="92075" bIns="46038"/>
          <a:lstStyle/>
          <a:p>
            <a:pPr eaLnBrk="1" hangingPunct="1">
              <a:lnSpc>
                <a:spcPct val="120000"/>
              </a:lnSpc>
            </a:pPr>
            <a:r>
              <a:rPr lang="en-US" altLang="en-US" dirty="0" smtClean="0"/>
              <a:t>Can take 2 or more states, e.g., red, yellow, blue, green (generalization of a binary attribute)</a:t>
            </a:r>
          </a:p>
          <a:p>
            <a:pPr eaLnBrk="1" hangingPunct="1">
              <a:lnSpc>
                <a:spcPct val="120000"/>
              </a:lnSpc>
            </a:pPr>
            <a:r>
              <a:rPr lang="en-US" altLang="en-US" u="sng" dirty="0" smtClean="0"/>
              <a:t>Method 1</a:t>
            </a:r>
            <a:r>
              <a:rPr lang="en-US" altLang="en-US" dirty="0" smtClean="0"/>
              <a:t>: Simple matching</a:t>
            </a:r>
            <a:endParaRPr lang="en-US" altLang="en-US" i="1" dirty="0" smtClean="0"/>
          </a:p>
          <a:p>
            <a:pPr lvl="1" eaLnBrk="1" hangingPunct="1">
              <a:lnSpc>
                <a:spcPct val="120000"/>
              </a:lnSpc>
            </a:pPr>
            <a:r>
              <a:rPr lang="en-US" altLang="en-US" i="1" dirty="0" smtClean="0"/>
              <a:t>m</a:t>
            </a:r>
            <a:r>
              <a:rPr lang="en-US" altLang="en-US" dirty="0" smtClean="0"/>
              <a:t>: # of matches,</a:t>
            </a:r>
            <a:r>
              <a:rPr lang="en-US" altLang="en-US" i="1" dirty="0" smtClean="0"/>
              <a:t> p</a:t>
            </a:r>
            <a:r>
              <a:rPr lang="en-US" altLang="en-US" dirty="0" smtClean="0"/>
              <a:t>: total # of variables</a:t>
            </a:r>
          </a:p>
          <a:p>
            <a:pPr eaLnBrk="1" hangingPunct="1">
              <a:lnSpc>
                <a:spcPct val="120000"/>
              </a:lnSpc>
            </a:pPr>
            <a:endParaRPr lang="en-US" altLang="en-US" dirty="0" smtClean="0"/>
          </a:p>
          <a:p>
            <a:pPr eaLnBrk="1" hangingPunct="1">
              <a:lnSpc>
                <a:spcPct val="120000"/>
              </a:lnSpc>
            </a:pPr>
            <a:r>
              <a:rPr lang="en-US" altLang="en-US" u="sng" dirty="0" smtClean="0"/>
              <a:t>Method 2</a:t>
            </a:r>
            <a:r>
              <a:rPr lang="en-US" altLang="en-US" dirty="0" smtClean="0"/>
              <a:t>: Use a large number of binary attributes</a:t>
            </a:r>
          </a:p>
          <a:p>
            <a:pPr lvl="1" eaLnBrk="1" hangingPunct="1">
              <a:lnSpc>
                <a:spcPct val="120000"/>
              </a:lnSpc>
            </a:pPr>
            <a:r>
              <a:rPr lang="en-US" altLang="en-US" dirty="0" smtClean="0"/>
              <a:t>creating a new binary attribute for each of the </a:t>
            </a:r>
            <a:r>
              <a:rPr lang="en-US" altLang="en-US" i="1" dirty="0" smtClean="0"/>
              <a:t>M</a:t>
            </a:r>
            <a:r>
              <a:rPr lang="en-US" altLang="en-US" dirty="0" smtClean="0"/>
              <a:t> nominal states. E.g. to encode nominal </a:t>
            </a:r>
            <a:r>
              <a:rPr lang="en-US" altLang="en-US" dirty="0" err="1" smtClean="0"/>
              <a:t>attr</a:t>
            </a:r>
            <a:r>
              <a:rPr lang="en-US" altLang="en-US" dirty="0" smtClean="0"/>
              <a:t> ‘color’, a binary </a:t>
            </a:r>
            <a:r>
              <a:rPr lang="en-US" altLang="en-US" dirty="0" err="1" smtClean="0"/>
              <a:t>attr</a:t>
            </a:r>
            <a:r>
              <a:rPr lang="en-US" altLang="en-US" dirty="0"/>
              <a:t> </a:t>
            </a:r>
            <a:r>
              <a:rPr lang="en-US" altLang="en-US" dirty="0" smtClean="0"/>
              <a:t>can be created for each of the colors listed. Yellow will have 1, others 0</a:t>
            </a:r>
          </a:p>
        </p:txBody>
      </p:sp>
      <p:graphicFrame>
        <p:nvGraphicFramePr>
          <p:cNvPr id="5122" name="Object 4"/>
          <p:cNvGraphicFramePr>
            <a:graphicFrameLocks noChangeAspect="1"/>
          </p:cNvGraphicFramePr>
          <p:nvPr>
            <p:extLst>
              <p:ext uri="{D42A27DB-BD31-4B8C-83A1-F6EECF244321}">
                <p14:modId xmlns:p14="http://schemas.microsoft.com/office/powerpoint/2010/main" val="3343862711"/>
              </p:ext>
            </p:extLst>
          </p:nvPr>
        </p:nvGraphicFramePr>
        <p:xfrm>
          <a:off x="3200400" y="3628181"/>
          <a:ext cx="2667000" cy="666750"/>
        </p:xfrm>
        <a:graphic>
          <a:graphicData uri="http://schemas.openxmlformats.org/presentationml/2006/ole">
            <mc:AlternateContent xmlns:mc="http://schemas.openxmlformats.org/markup-compatibility/2006">
              <mc:Choice xmlns:v="urn:schemas-microsoft-com:vml" Requires="v">
                <p:oleObj spid="_x0000_s5242" name="Equation" r:id="rId4" imgW="1384300" imgH="469900" progId="Equation.3">
                  <p:embed/>
                </p:oleObj>
              </mc:Choice>
              <mc:Fallback>
                <p:oleObj name="Equation" r:id="rId4" imgW="1384300" imgH="4699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628181"/>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smtClean="0"/>
              <a:t>Exercise 7</a:t>
            </a:r>
          </a:p>
        </p:txBody>
      </p:sp>
      <p:sp>
        <p:nvSpPr>
          <p:cNvPr id="59395" name="Content Placeholder 2"/>
          <p:cNvSpPr>
            <a:spLocks noGrp="1"/>
          </p:cNvSpPr>
          <p:nvPr>
            <p:ph idx="1"/>
          </p:nvPr>
        </p:nvSpPr>
        <p:spPr/>
        <p:txBody>
          <a:bodyPr/>
          <a:lstStyle/>
          <a:p>
            <a:r>
              <a:rPr lang="en-US" altLang="en-US" smtClean="0"/>
              <a:t>Find the distance based on the attributes “Favorite Color” and “Favorite Food” between </a:t>
            </a:r>
          </a:p>
          <a:p>
            <a:pPr lvl="1"/>
            <a:r>
              <a:rPr lang="en-US" altLang="en-US" smtClean="0"/>
              <a:t>Ali and Bilal</a:t>
            </a:r>
          </a:p>
          <a:p>
            <a:pPr lvl="1"/>
            <a:r>
              <a:rPr lang="en-US" altLang="en-US" smtClean="0"/>
              <a:t>Ali and Faris</a:t>
            </a:r>
          </a:p>
          <a:p>
            <a:pPr lvl="1"/>
            <a:endParaRPr lang="en-US" altLang="en-US" smtClean="0"/>
          </a:p>
        </p:txBody>
      </p:sp>
      <p:sp>
        <p:nvSpPr>
          <p:cNvPr id="5939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46FDBF3-70EB-4987-BF13-D27612007369}" type="slidenum">
              <a:rPr lang="en-US" altLang="en-US" sz="1200"/>
              <a:pPr/>
              <a:t>51</a:t>
            </a:fld>
            <a:endParaRPr lang="en-US" altLang="en-US" sz="1200"/>
          </a:p>
        </p:txBody>
      </p:sp>
      <p:graphicFrame>
        <p:nvGraphicFramePr>
          <p:cNvPr id="5" name="Table 4"/>
          <p:cNvGraphicFramePr>
            <a:graphicFrameLocks noGrp="1"/>
          </p:cNvGraphicFramePr>
          <p:nvPr/>
        </p:nvGraphicFramePr>
        <p:xfrm>
          <a:off x="1219200" y="3505200"/>
          <a:ext cx="7010401" cy="1828801"/>
        </p:xfrm>
        <a:graphic>
          <a:graphicData uri="http://schemas.openxmlformats.org/drawingml/2006/table">
            <a:tbl>
              <a:tblPr>
                <a:tableStyleId>{5C22544A-7EE6-4342-B048-85BDC9FD1C3A}</a:tableStyleId>
              </a:tblPr>
              <a:tblGrid>
                <a:gridCol w="532279">
                  <a:extLst>
                    <a:ext uri="{9D8B030D-6E8A-4147-A177-3AD203B41FA5}">
                      <a16:colId xmlns:a16="http://schemas.microsoft.com/office/drawing/2014/main" val="20000"/>
                    </a:ext>
                  </a:extLst>
                </a:gridCol>
                <a:gridCol w="1175964">
                  <a:extLst>
                    <a:ext uri="{9D8B030D-6E8A-4147-A177-3AD203B41FA5}">
                      <a16:colId xmlns:a16="http://schemas.microsoft.com/office/drawing/2014/main" val="20001"/>
                    </a:ext>
                  </a:extLst>
                </a:gridCol>
                <a:gridCol w="1155334">
                  <a:extLst>
                    <a:ext uri="{9D8B030D-6E8A-4147-A177-3AD203B41FA5}">
                      <a16:colId xmlns:a16="http://schemas.microsoft.com/office/drawing/2014/main" val="20002"/>
                    </a:ext>
                  </a:extLst>
                </a:gridCol>
                <a:gridCol w="973782">
                  <a:extLst>
                    <a:ext uri="{9D8B030D-6E8A-4147-A177-3AD203B41FA5}">
                      <a16:colId xmlns:a16="http://schemas.microsoft.com/office/drawing/2014/main" val="20003"/>
                    </a:ext>
                  </a:extLst>
                </a:gridCol>
                <a:gridCol w="1171839">
                  <a:extLst>
                    <a:ext uri="{9D8B030D-6E8A-4147-A177-3AD203B41FA5}">
                      <a16:colId xmlns:a16="http://schemas.microsoft.com/office/drawing/2014/main" val="20004"/>
                    </a:ext>
                  </a:extLst>
                </a:gridCol>
                <a:gridCol w="383736">
                  <a:extLst>
                    <a:ext uri="{9D8B030D-6E8A-4147-A177-3AD203B41FA5}">
                      <a16:colId xmlns:a16="http://schemas.microsoft.com/office/drawing/2014/main" val="20005"/>
                    </a:ext>
                  </a:extLst>
                </a:gridCol>
                <a:gridCol w="1072810">
                  <a:extLst>
                    <a:ext uri="{9D8B030D-6E8A-4147-A177-3AD203B41FA5}">
                      <a16:colId xmlns:a16="http://schemas.microsoft.com/office/drawing/2014/main" val="20006"/>
                    </a:ext>
                  </a:extLst>
                </a:gridCol>
                <a:gridCol w="544657">
                  <a:extLst>
                    <a:ext uri="{9D8B030D-6E8A-4147-A177-3AD203B41FA5}">
                      <a16:colId xmlns:a16="http://schemas.microsoft.com/office/drawing/2014/main" val="20007"/>
                    </a:ext>
                  </a:extLst>
                </a:gridCol>
              </a:tblGrid>
              <a:tr h="517670">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Color</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Food</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Chess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Football</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Age</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Salary (1000s)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Grade</a:t>
                      </a:r>
                      <a:endParaRPr lang="en-US" sz="14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Blue</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670">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Pasta</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Burger</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A</a:t>
                      </a:r>
                      <a:endParaRPr lang="en-US" sz="14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r>
              <a:rPr lang="en-US" altLang="en-US" smtClean="0"/>
              <a:t>Exercise 7</a:t>
            </a:r>
          </a:p>
        </p:txBody>
      </p:sp>
      <p:sp>
        <p:nvSpPr>
          <p:cNvPr id="6148" name="Content Placeholder 2"/>
          <p:cNvSpPr>
            <a:spLocks noGrp="1"/>
          </p:cNvSpPr>
          <p:nvPr>
            <p:ph idx="1"/>
          </p:nvPr>
        </p:nvSpPr>
        <p:spPr/>
        <p:txBody>
          <a:bodyPr/>
          <a:lstStyle/>
          <a:p>
            <a:r>
              <a:rPr lang="en-US" altLang="en-US" dirty="0" smtClean="0"/>
              <a:t>Find the distance based on the attributes “Favorite Color” and “Favorite Food” between </a:t>
            </a:r>
          </a:p>
          <a:p>
            <a:pPr lvl="1"/>
            <a:r>
              <a:rPr lang="en-US" altLang="en-US" dirty="0" smtClean="0"/>
              <a:t>Ali and Bilal</a:t>
            </a:r>
          </a:p>
          <a:p>
            <a:pPr lvl="1"/>
            <a:r>
              <a:rPr lang="en-US" altLang="en-US" dirty="0" smtClean="0"/>
              <a:t>(2-1)/2= 0.5</a:t>
            </a:r>
          </a:p>
          <a:p>
            <a:pPr lvl="1"/>
            <a:r>
              <a:rPr lang="en-US" altLang="en-US" dirty="0" smtClean="0"/>
              <a:t>Ali and </a:t>
            </a:r>
            <a:r>
              <a:rPr lang="en-US" altLang="en-US" dirty="0" err="1" smtClean="0"/>
              <a:t>Faris</a:t>
            </a:r>
            <a:endParaRPr lang="en-US" altLang="en-US" dirty="0" smtClean="0"/>
          </a:p>
          <a:p>
            <a:pPr lvl="1"/>
            <a:r>
              <a:rPr lang="en-US" altLang="en-US" dirty="0" smtClean="0"/>
              <a:t>(2-0)/2 = 1</a:t>
            </a:r>
          </a:p>
        </p:txBody>
      </p:sp>
      <p:sp>
        <p:nvSpPr>
          <p:cNvPr id="614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ADFB17B-BAAD-466C-88FD-BB490E3AA295}" type="slidenum">
              <a:rPr lang="en-US" altLang="en-US" sz="1200"/>
              <a:pPr/>
              <a:t>52</a:t>
            </a:fld>
            <a:endParaRPr lang="en-US" altLang="en-US" sz="1200"/>
          </a:p>
        </p:txBody>
      </p:sp>
      <p:graphicFrame>
        <p:nvGraphicFramePr>
          <p:cNvPr id="5" name="Table 4"/>
          <p:cNvGraphicFramePr>
            <a:graphicFrameLocks noGrp="1"/>
          </p:cNvGraphicFramePr>
          <p:nvPr>
            <p:extLst>
              <p:ext uri="{D42A27DB-BD31-4B8C-83A1-F6EECF244321}">
                <p14:modId xmlns:p14="http://schemas.microsoft.com/office/powerpoint/2010/main" val="766053214"/>
              </p:ext>
            </p:extLst>
          </p:nvPr>
        </p:nvGraphicFramePr>
        <p:xfrm>
          <a:off x="2057400" y="4946930"/>
          <a:ext cx="7010401" cy="1828801"/>
        </p:xfrm>
        <a:graphic>
          <a:graphicData uri="http://schemas.openxmlformats.org/drawingml/2006/table">
            <a:tbl>
              <a:tblPr>
                <a:tableStyleId>{5C22544A-7EE6-4342-B048-85BDC9FD1C3A}</a:tableStyleId>
              </a:tblPr>
              <a:tblGrid>
                <a:gridCol w="532279">
                  <a:extLst>
                    <a:ext uri="{9D8B030D-6E8A-4147-A177-3AD203B41FA5}">
                      <a16:colId xmlns:a16="http://schemas.microsoft.com/office/drawing/2014/main" val="20000"/>
                    </a:ext>
                  </a:extLst>
                </a:gridCol>
                <a:gridCol w="1175964">
                  <a:extLst>
                    <a:ext uri="{9D8B030D-6E8A-4147-A177-3AD203B41FA5}">
                      <a16:colId xmlns:a16="http://schemas.microsoft.com/office/drawing/2014/main" val="20001"/>
                    </a:ext>
                  </a:extLst>
                </a:gridCol>
                <a:gridCol w="1155334">
                  <a:extLst>
                    <a:ext uri="{9D8B030D-6E8A-4147-A177-3AD203B41FA5}">
                      <a16:colId xmlns:a16="http://schemas.microsoft.com/office/drawing/2014/main" val="20002"/>
                    </a:ext>
                  </a:extLst>
                </a:gridCol>
                <a:gridCol w="973782">
                  <a:extLst>
                    <a:ext uri="{9D8B030D-6E8A-4147-A177-3AD203B41FA5}">
                      <a16:colId xmlns:a16="http://schemas.microsoft.com/office/drawing/2014/main" val="20003"/>
                    </a:ext>
                  </a:extLst>
                </a:gridCol>
                <a:gridCol w="1171839">
                  <a:extLst>
                    <a:ext uri="{9D8B030D-6E8A-4147-A177-3AD203B41FA5}">
                      <a16:colId xmlns:a16="http://schemas.microsoft.com/office/drawing/2014/main" val="20004"/>
                    </a:ext>
                  </a:extLst>
                </a:gridCol>
                <a:gridCol w="383736">
                  <a:extLst>
                    <a:ext uri="{9D8B030D-6E8A-4147-A177-3AD203B41FA5}">
                      <a16:colId xmlns:a16="http://schemas.microsoft.com/office/drawing/2014/main" val="20005"/>
                    </a:ext>
                  </a:extLst>
                </a:gridCol>
                <a:gridCol w="1072810">
                  <a:extLst>
                    <a:ext uri="{9D8B030D-6E8A-4147-A177-3AD203B41FA5}">
                      <a16:colId xmlns:a16="http://schemas.microsoft.com/office/drawing/2014/main" val="20006"/>
                    </a:ext>
                  </a:extLst>
                </a:gridCol>
                <a:gridCol w="544657">
                  <a:extLst>
                    <a:ext uri="{9D8B030D-6E8A-4147-A177-3AD203B41FA5}">
                      <a16:colId xmlns:a16="http://schemas.microsoft.com/office/drawing/2014/main" val="20007"/>
                    </a:ext>
                  </a:extLst>
                </a:gridCol>
              </a:tblGrid>
              <a:tr h="517670">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Color</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Food</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Chess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Football</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Age</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Salary (1000s)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Grade</a:t>
                      </a:r>
                      <a:endParaRPr lang="en-US" sz="14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Blue</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670">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Pasta</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Burger</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A</a:t>
                      </a:r>
                      <a:endParaRPr lang="en-US" sz="14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146" name="Object 4"/>
          <p:cNvGraphicFramePr>
            <a:graphicFrameLocks noChangeAspect="1"/>
          </p:cNvGraphicFramePr>
          <p:nvPr/>
        </p:nvGraphicFramePr>
        <p:xfrm>
          <a:off x="6237288" y="327025"/>
          <a:ext cx="2667000" cy="666750"/>
        </p:xfrm>
        <a:graphic>
          <a:graphicData uri="http://schemas.openxmlformats.org/presentationml/2006/ole">
            <mc:AlternateContent xmlns:mc="http://schemas.openxmlformats.org/markup-compatibility/2006">
              <mc:Choice xmlns:v="urn:schemas-microsoft-com:vml" Requires="v">
                <p:oleObj spid="_x0000_s6322" name="Equation" r:id="rId3" imgW="1384300" imgH="469900" progId="Equation.3">
                  <p:embed/>
                </p:oleObj>
              </mc:Choice>
              <mc:Fallback>
                <p:oleObj name="Equation" r:id="rId3" imgW="13843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288" y="327025"/>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7"/>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C4F3983-BD18-4674-A3B5-24C2B5757576}" type="slidenum">
              <a:rPr lang="en-US" altLang="en-US" sz="1200"/>
              <a:pPr/>
              <a:t>53</a:t>
            </a:fld>
            <a:endParaRPr lang="en-US" altLang="en-US" sz="1200"/>
          </a:p>
        </p:txBody>
      </p:sp>
      <p:sp>
        <p:nvSpPr>
          <p:cNvPr id="60419" name="Rectangle 2"/>
          <p:cNvSpPr>
            <a:spLocks noGrp="1" noChangeArrowheads="1"/>
          </p:cNvSpPr>
          <p:nvPr>
            <p:ph type="title"/>
          </p:nvPr>
        </p:nvSpPr>
        <p:spPr>
          <a:xfrm>
            <a:off x="304800" y="228600"/>
            <a:ext cx="8610600" cy="609600"/>
          </a:xfrm>
          <a:noFill/>
        </p:spPr>
        <p:txBody>
          <a:bodyPr lIns="92075" tIns="46038" rIns="92075" bIns="46038" anchor="ctr"/>
          <a:lstStyle/>
          <a:p>
            <a:pPr eaLnBrk="1" hangingPunct="1"/>
            <a:r>
              <a:rPr lang="en-US" altLang="en-US" sz="3200" smtClean="0">
                <a:solidFill>
                  <a:srgbClr val="170981"/>
                </a:solidFill>
              </a:rPr>
              <a:t>Proximity Measure for Binary Attributes</a:t>
            </a:r>
          </a:p>
        </p:txBody>
      </p:sp>
      <p:sp>
        <p:nvSpPr>
          <p:cNvPr id="60420" name="Rectangle 3"/>
          <p:cNvSpPr>
            <a:spLocks noGrp="1" noChangeArrowheads="1"/>
          </p:cNvSpPr>
          <p:nvPr>
            <p:ph type="body" sz="half" idx="1"/>
          </p:nvPr>
        </p:nvSpPr>
        <p:spPr>
          <a:xfrm>
            <a:off x="228600" y="1295400"/>
            <a:ext cx="4648200" cy="3810000"/>
          </a:xfrm>
          <a:noFill/>
        </p:spPr>
        <p:txBody>
          <a:bodyPr lIns="92075" tIns="46038" rIns="92075" bIns="46038"/>
          <a:lstStyle/>
          <a:p>
            <a:pPr eaLnBrk="1" hangingPunct="1">
              <a:lnSpc>
                <a:spcPct val="130000"/>
              </a:lnSpc>
            </a:pPr>
            <a:r>
              <a:rPr lang="en-US" altLang="en-US" sz="2000" dirty="0" smtClean="0"/>
              <a:t>A contingency table for binary data</a:t>
            </a:r>
          </a:p>
          <a:p>
            <a:pPr eaLnBrk="1" hangingPunct="1">
              <a:lnSpc>
                <a:spcPct val="130000"/>
              </a:lnSpc>
            </a:pPr>
            <a:endParaRPr lang="en-US" altLang="en-US" sz="2000" dirty="0" smtClean="0"/>
          </a:p>
          <a:p>
            <a:pPr eaLnBrk="1" hangingPunct="1">
              <a:lnSpc>
                <a:spcPct val="130000"/>
              </a:lnSpc>
            </a:pPr>
            <a:r>
              <a:rPr lang="en-US" altLang="en-US" sz="2000" dirty="0" smtClean="0"/>
              <a:t>Dissimilarity measure for symmetric binary variables: </a:t>
            </a:r>
          </a:p>
          <a:p>
            <a:pPr eaLnBrk="1" hangingPunct="1">
              <a:lnSpc>
                <a:spcPct val="130000"/>
              </a:lnSpc>
            </a:pPr>
            <a:r>
              <a:rPr lang="en-US" altLang="en-US" sz="2000" dirty="0" smtClean="0"/>
              <a:t>Dissimilarity measure for asymmetric binary variables: </a:t>
            </a:r>
          </a:p>
          <a:p>
            <a:pPr eaLnBrk="1" hangingPunct="1">
              <a:lnSpc>
                <a:spcPct val="130000"/>
              </a:lnSpc>
            </a:pPr>
            <a:r>
              <a:rPr lang="en-US" altLang="en-US" sz="2000" dirty="0" err="1" smtClean="0"/>
              <a:t>Jaccard</a:t>
            </a:r>
            <a:r>
              <a:rPr lang="en-US" altLang="en-US" sz="2000" dirty="0" smtClean="0"/>
              <a:t> coefficient (</a:t>
            </a:r>
            <a:r>
              <a:rPr lang="en-US" altLang="en-US" sz="2000" i="1" dirty="0" smtClean="0">
                <a:solidFill>
                  <a:schemeClr val="hlink"/>
                </a:solidFill>
              </a:rPr>
              <a:t>similarity</a:t>
            </a:r>
            <a:r>
              <a:rPr lang="en-US" altLang="en-US" sz="2000" dirty="0" smtClean="0"/>
              <a:t> measure for </a:t>
            </a:r>
            <a:r>
              <a:rPr lang="en-US" altLang="en-US" sz="2000" i="1" dirty="0" smtClean="0"/>
              <a:t>asymmetric </a:t>
            </a:r>
            <a:r>
              <a:rPr lang="en-US" altLang="en-US" sz="2000" dirty="0" smtClean="0"/>
              <a:t>binary variables): </a:t>
            </a:r>
          </a:p>
        </p:txBody>
      </p:sp>
      <p:pic>
        <p:nvPicPr>
          <p:cNvPr id="60422" name="Picture 18" descr="eqjac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267200"/>
            <a:ext cx="4343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23" name="Diagram 25"/>
          <p:cNvGrpSpPr>
            <a:grpSpLocks noChangeAspect="1"/>
          </p:cNvGrpSpPr>
          <p:nvPr/>
        </p:nvGrpSpPr>
        <p:grpSpPr bwMode="auto">
          <a:xfrm>
            <a:off x="6477000" y="2413000"/>
            <a:ext cx="381000" cy="233363"/>
            <a:chOff x="2880" y="816"/>
            <a:chExt cx="2592" cy="1584"/>
          </a:xfrm>
        </p:grpSpPr>
        <p:sp>
          <p:nvSpPr>
            <p:cNvPr id="60430" name="AutoShape 24"/>
            <p:cNvSpPr>
              <a:spLocks noChangeAspect="1" noChangeArrowheads="1" noTextEdit="1"/>
            </p:cNvSpPr>
            <p:nvPr/>
          </p:nvSpPr>
          <p:spPr bwMode="auto">
            <a:xfrm>
              <a:off x="2880" y="816"/>
              <a:ext cx="259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pic>
        <p:nvPicPr>
          <p:cNvPr id="60424" name="Picture 30" descr="eqbinary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514600"/>
            <a:ext cx="3429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31" descr="eqbinaryasy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505200"/>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7" name="Picture 36" descr="eqcontingency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1276350"/>
            <a:ext cx="3962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8" name="Text Box 37"/>
          <p:cNvSpPr txBox="1">
            <a:spLocks noChangeArrowheads="1"/>
          </p:cNvSpPr>
          <p:nvPr/>
        </p:nvSpPr>
        <p:spPr bwMode="auto">
          <a:xfrm>
            <a:off x="4343400" y="1690688"/>
            <a:ext cx="963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800"/>
              <a:t>Object </a:t>
            </a:r>
            <a:r>
              <a:rPr lang="en-US" altLang="en-US" sz="1800" i="1"/>
              <a:t>i</a:t>
            </a:r>
            <a:endParaRPr lang="en-US" altLang="en-US" sz="1800"/>
          </a:p>
        </p:txBody>
      </p:sp>
      <p:sp>
        <p:nvSpPr>
          <p:cNvPr id="60429" name="Text Box 38"/>
          <p:cNvSpPr txBox="1">
            <a:spLocks noChangeArrowheads="1"/>
          </p:cNvSpPr>
          <p:nvPr/>
        </p:nvSpPr>
        <p:spPr bwMode="auto">
          <a:xfrm>
            <a:off x="6705600" y="928688"/>
            <a:ext cx="976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800" dirty="0"/>
              <a:t>Object </a:t>
            </a:r>
            <a:r>
              <a:rPr lang="en-US" altLang="en-US" sz="1800" i="1" dirty="0"/>
              <a:t>j</a:t>
            </a:r>
            <a:endParaRPr lang="en-US" altLang="en-US" sz="1800"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553A7C3-8DBB-40C6-BCFA-73FB1FC6DAED}" type="slidenum">
              <a:rPr lang="en-US" altLang="en-US" sz="1200"/>
              <a:pPr/>
              <a:t>54</a:t>
            </a:fld>
            <a:endParaRPr lang="en-US" altLang="en-US" sz="1200"/>
          </a:p>
        </p:txBody>
      </p:sp>
      <p:sp>
        <p:nvSpPr>
          <p:cNvPr id="7172" name="Rectangle 2"/>
          <p:cNvSpPr>
            <a:spLocks noGrp="1" noChangeArrowheads="1"/>
          </p:cNvSpPr>
          <p:nvPr>
            <p:ph type="title"/>
          </p:nvPr>
        </p:nvSpPr>
        <p:spPr>
          <a:xfrm>
            <a:off x="304800" y="228600"/>
            <a:ext cx="8631238" cy="838200"/>
          </a:xfrm>
        </p:spPr>
        <p:txBody>
          <a:bodyPr/>
          <a:lstStyle/>
          <a:p>
            <a:pPr eaLnBrk="1" hangingPunct="1"/>
            <a:r>
              <a:rPr lang="en-US" altLang="en-US" smtClean="0"/>
              <a:t>Dissimilarity between Binary Variables</a:t>
            </a:r>
          </a:p>
        </p:txBody>
      </p:sp>
      <p:sp>
        <p:nvSpPr>
          <p:cNvPr id="7173" name="Rectangle 3"/>
          <p:cNvSpPr>
            <a:spLocks noGrp="1" noChangeArrowheads="1"/>
          </p:cNvSpPr>
          <p:nvPr>
            <p:ph type="body" idx="1"/>
          </p:nvPr>
        </p:nvSpPr>
        <p:spPr>
          <a:xfrm>
            <a:off x="304800" y="1447800"/>
            <a:ext cx="8382000" cy="4949825"/>
          </a:xfrm>
        </p:spPr>
        <p:txBody>
          <a:bodyPr/>
          <a:lstStyle/>
          <a:p>
            <a:pPr eaLnBrk="1" hangingPunct="1"/>
            <a:r>
              <a:rPr lang="en-US" altLang="en-US" sz="2400" dirty="0" smtClean="0"/>
              <a:t>Example</a:t>
            </a:r>
          </a:p>
          <a:p>
            <a:pPr eaLnBrk="1" hangingPunct="1"/>
            <a:endParaRPr lang="en-US" altLang="en-US" sz="2400" dirty="0" smtClean="0"/>
          </a:p>
          <a:p>
            <a:pPr eaLnBrk="1" hangingPunct="1"/>
            <a:endParaRPr lang="en-US" altLang="en-US" sz="2400" dirty="0" smtClean="0"/>
          </a:p>
          <a:p>
            <a:pPr lvl="1" eaLnBrk="1" hangingPunct="1"/>
            <a:endParaRPr lang="en-US" altLang="en-US" sz="2400" dirty="0" smtClean="0"/>
          </a:p>
          <a:p>
            <a:pPr lvl="1" eaLnBrk="1" hangingPunct="1"/>
            <a:endParaRPr lang="en-US" altLang="en-US" sz="2000" dirty="0" smtClean="0"/>
          </a:p>
          <a:p>
            <a:pPr lvl="1" eaLnBrk="1" hangingPunct="1"/>
            <a:r>
              <a:rPr lang="en-US" altLang="en-US" sz="2000" dirty="0"/>
              <a:t>d</a:t>
            </a:r>
            <a:r>
              <a:rPr lang="en-US" altLang="en-US" sz="2000" dirty="0" smtClean="0"/>
              <a:t>(</a:t>
            </a:r>
            <a:r>
              <a:rPr lang="en-US" altLang="en-US" sz="2000" dirty="0" err="1" smtClean="0"/>
              <a:t>jack,mary</a:t>
            </a:r>
            <a:r>
              <a:rPr lang="en-US" altLang="en-US" sz="2000" dirty="0" smtClean="0"/>
              <a:t>), d(</a:t>
            </a:r>
            <a:r>
              <a:rPr lang="en-US" altLang="en-US" sz="2000" dirty="0" err="1" smtClean="0"/>
              <a:t>jack,jim</a:t>
            </a:r>
            <a:r>
              <a:rPr lang="en-US" altLang="en-US" sz="2000" dirty="0" smtClean="0"/>
              <a:t>)</a:t>
            </a:r>
          </a:p>
          <a:p>
            <a:pPr lvl="1" eaLnBrk="1" hangingPunct="1"/>
            <a:r>
              <a:rPr lang="en-US" altLang="en-US" sz="2000" dirty="0"/>
              <a:t>d</a:t>
            </a:r>
            <a:r>
              <a:rPr lang="en-US" altLang="en-US" sz="2000" dirty="0" smtClean="0"/>
              <a:t>(</a:t>
            </a:r>
            <a:r>
              <a:rPr lang="en-US" altLang="en-US" sz="2000" dirty="0" err="1" smtClean="0"/>
              <a:t>jim,mary</a:t>
            </a:r>
            <a:r>
              <a:rPr lang="en-US" altLang="en-US" sz="2000" dirty="0" smtClean="0"/>
              <a:t>)</a:t>
            </a:r>
          </a:p>
          <a:p>
            <a:pPr lvl="1" eaLnBrk="1" hangingPunct="1"/>
            <a:r>
              <a:rPr lang="en-US" altLang="en-US" sz="2000" dirty="0" smtClean="0"/>
              <a:t>Let the values Y and P be 1, and the value N 0</a:t>
            </a:r>
          </a:p>
        </p:txBody>
      </p:sp>
      <p:graphicFrame>
        <p:nvGraphicFramePr>
          <p:cNvPr id="7170" name="Object 4"/>
          <p:cNvGraphicFramePr>
            <a:graphicFrameLocks noChangeAspect="1"/>
          </p:cNvGraphicFramePr>
          <p:nvPr/>
        </p:nvGraphicFramePr>
        <p:xfrm>
          <a:off x="1143000" y="1978025"/>
          <a:ext cx="6675438" cy="1485900"/>
        </p:xfrm>
        <a:graphic>
          <a:graphicData uri="http://schemas.openxmlformats.org/presentationml/2006/ole">
            <mc:AlternateContent xmlns:mc="http://schemas.openxmlformats.org/markup-compatibility/2006">
              <mc:Choice xmlns:v="urn:schemas-microsoft-com:vml" Requires="v">
                <p:oleObj spid="_x0000_s7291" name="Document" r:id="rId4" imgW="6621293" imgH="1477035" progId="Word.Document.8">
                  <p:embed/>
                </p:oleObj>
              </mc:Choice>
              <mc:Fallback>
                <p:oleObj name="Document" r:id="rId4" imgW="6621293" imgH="1477035"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978025"/>
                        <a:ext cx="6675438"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7" name="Picture 31" descr="eqbinaryasy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394075"/>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6" descr="eqcontingency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3200" y="1276350"/>
            <a:ext cx="2438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A3AAA40-EDBE-497C-A06D-2D85669708BF}" type="slidenum">
              <a:rPr lang="en-US" altLang="en-US" sz="1200"/>
              <a:pPr/>
              <a:t>55</a:t>
            </a:fld>
            <a:endParaRPr lang="en-US" altLang="en-US" sz="1200"/>
          </a:p>
        </p:txBody>
      </p:sp>
      <p:sp>
        <p:nvSpPr>
          <p:cNvPr id="7172" name="Rectangle 2"/>
          <p:cNvSpPr>
            <a:spLocks noGrp="1" noChangeArrowheads="1"/>
          </p:cNvSpPr>
          <p:nvPr>
            <p:ph type="title"/>
          </p:nvPr>
        </p:nvSpPr>
        <p:spPr>
          <a:xfrm>
            <a:off x="304800" y="228600"/>
            <a:ext cx="8631238" cy="838200"/>
          </a:xfrm>
        </p:spPr>
        <p:txBody>
          <a:bodyPr/>
          <a:lstStyle/>
          <a:p>
            <a:pPr eaLnBrk="1" hangingPunct="1"/>
            <a:r>
              <a:rPr lang="en-US" altLang="en-US" smtClean="0"/>
              <a:t>Dissimilarity between Binary Variables</a:t>
            </a:r>
          </a:p>
        </p:txBody>
      </p:sp>
      <p:sp>
        <p:nvSpPr>
          <p:cNvPr id="7173" name="Rectangle 3"/>
          <p:cNvSpPr>
            <a:spLocks noGrp="1" noChangeArrowheads="1"/>
          </p:cNvSpPr>
          <p:nvPr>
            <p:ph type="body" idx="1"/>
          </p:nvPr>
        </p:nvSpPr>
        <p:spPr>
          <a:xfrm>
            <a:off x="-40944" y="1143000"/>
            <a:ext cx="6289344" cy="4949825"/>
          </a:xfrm>
        </p:spPr>
        <p:txBody>
          <a:bodyPr/>
          <a:lstStyle/>
          <a:p>
            <a:pPr eaLnBrk="1" hangingPunct="1"/>
            <a:r>
              <a:rPr lang="en-US" altLang="en-US" sz="2400" dirty="0" smtClean="0"/>
              <a:t>Example</a:t>
            </a:r>
          </a:p>
          <a:p>
            <a:pPr eaLnBrk="1" hangingPunct="1"/>
            <a:endParaRPr lang="en-US" altLang="en-US" sz="2400" dirty="0" smtClean="0"/>
          </a:p>
          <a:p>
            <a:pPr eaLnBrk="1" hangingPunct="1"/>
            <a:endParaRPr lang="en-US" altLang="en-US" sz="2400" dirty="0" smtClean="0"/>
          </a:p>
          <a:p>
            <a:pPr lvl="1" eaLnBrk="1" hangingPunct="1"/>
            <a:endParaRPr lang="en-US" altLang="en-US" sz="2400" dirty="0" smtClean="0"/>
          </a:p>
          <a:p>
            <a:pPr lvl="1" eaLnBrk="1" hangingPunct="1"/>
            <a:endParaRPr lang="en-US" altLang="en-US" sz="2000" dirty="0" smtClean="0"/>
          </a:p>
          <a:p>
            <a:pPr lvl="1" eaLnBrk="1" hangingPunct="1"/>
            <a:r>
              <a:rPr lang="en-US" altLang="en-US" sz="2000" dirty="0" smtClean="0"/>
              <a:t>Let the values Y and P be 1, and the value N 0</a:t>
            </a:r>
          </a:p>
        </p:txBody>
      </p:sp>
      <p:graphicFrame>
        <p:nvGraphicFramePr>
          <p:cNvPr id="7170" name="Object 4"/>
          <p:cNvGraphicFramePr>
            <a:graphicFrameLocks noChangeAspect="1"/>
          </p:cNvGraphicFramePr>
          <p:nvPr>
            <p:extLst/>
          </p:nvPr>
        </p:nvGraphicFramePr>
        <p:xfrm>
          <a:off x="152400" y="1905000"/>
          <a:ext cx="5943600" cy="1485900"/>
        </p:xfrm>
        <a:graphic>
          <a:graphicData uri="http://schemas.openxmlformats.org/presentationml/2006/ole">
            <mc:AlternateContent xmlns:mc="http://schemas.openxmlformats.org/markup-compatibility/2006">
              <mc:Choice xmlns:v="urn:schemas-microsoft-com:vml" Requires="v">
                <p:oleObj spid="_x0000_s149533" name="Document" r:id="rId4" imgW="6621293" imgH="1477035" progId="Word.Document.8">
                  <p:embed/>
                </p:oleObj>
              </mc:Choice>
              <mc:Fallback>
                <p:oleObj name="Document" r:id="rId4" imgW="6621293" imgH="1477035" progId="Word.Document.8">
                  <p:embed/>
                  <p:pic>
                    <p:nvPicPr>
                      <p:cNvPr id="717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905000"/>
                        <a:ext cx="5943600" cy="148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74"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000" y="4773613"/>
            <a:ext cx="28194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 name="Table 24"/>
          <p:cNvGraphicFramePr>
            <a:graphicFrameLocks noGrp="1"/>
          </p:cNvGraphicFramePr>
          <p:nvPr>
            <p:extLst/>
          </p:nvPr>
        </p:nvGraphicFramePr>
        <p:xfrm>
          <a:off x="6780910" y="1401311"/>
          <a:ext cx="2118512" cy="1495000"/>
        </p:xfrm>
        <a:graphic>
          <a:graphicData uri="http://schemas.openxmlformats.org/drawingml/2006/table">
            <a:tbl>
              <a:tblPr firstRow="1" bandRow="1"/>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8248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t>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t>∑</a:t>
                      </a:r>
                      <a:r>
                        <a:rPr lang="en-US" baseline="-25000" dirty="0" smtClean="0"/>
                        <a:t>row</a:t>
                      </a:r>
                      <a:endParaRPr lang="en-US" baseline="-25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2</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0</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2</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3</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4</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a:t>
                      </a:r>
                      <a:r>
                        <a:rPr lang="en-US" baseline="-25000" dirty="0" smtClean="0"/>
                        <a:t>col</a:t>
                      </a:r>
                      <a:endParaRPr lang="en-US" baseline="-250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3</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3</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6</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0003"/>
                  </a:ext>
                </a:extLst>
              </a:tr>
            </a:tbl>
          </a:graphicData>
        </a:graphic>
      </p:graphicFrame>
      <p:sp>
        <p:nvSpPr>
          <p:cNvPr id="26" name="TextBox 25"/>
          <p:cNvSpPr txBox="1"/>
          <p:nvPr/>
        </p:nvSpPr>
        <p:spPr>
          <a:xfrm>
            <a:off x="6197501" y="1927476"/>
            <a:ext cx="615636" cy="384721"/>
          </a:xfrm>
          <a:prstGeom prst="rect">
            <a:avLst/>
          </a:prstGeom>
          <a:solidFill>
            <a:srgbClr val="00B0F0"/>
          </a:solidFill>
        </p:spPr>
        <p:txBody>
          <a:bodyPr wrap="square" rtlCol="0">
            <a:spAutoFit/>
          </a:bodyPr>
          <a:lstStyle/>
          <a:p>
            <a:pPr algn="ctr" defTabSz="457178" eaLnBrk="1" fontAlgn="auto" hangingPunct="1">
              <a:spcBef>
                <a:spcPts val="0"/>
              </a:spcBef>
              <a:spcAft>
                <a:spcPts val="0"/>
              </a:spcAft>
            </a:pPr>
            <a:r>
              <a:rPr lang="en-US" sz="1900" dirty="0" smtClean="0">
                <a:solidFill>
                  <a:srgbClr val="000000"/>
                </a:solidFill>
                <a:latin typeface="Calibri"/>
              </a:rPr>
              <a:t>Jack</a:t>
            </a:r>
            <a:endParaRPr lang="en-US" sz="1900" dirty="0">
              <a:solidFill>
                <a:srgbClr val="000000"/>
              </a:solidFill>
              <a:latin typeface="Calibri"/>
            </a:endParaRPr>
          </a:p>
        </p:txBody>
      </p:sp>
      <p:sp>
        <p:nvSpPr>
          <p:cNvPr id="27" name="TextBox 26"/>
          <p:cNvSpPr txBox="1"/>
          <p:nvPr/>
        </p:nvSpPr>
        <p:spPr>
          <a:xfrm>
            <a:off x="7560614" y="1029756"/>
            <a:ext cx="783048" cy="384721"/>
          </a:xfrm>
          <a:prstGeom prst="rect">
            <a:avLst/>
          </a:prstGeom>
          <a:solidFill>
            <a:srgbClr val="FFC000"/>
          </a:solidFill>
        </p:spPr>
        <p:txBody>
          <a:bodyPr wrap="square" rtlCol="0">
            <a:spAutoFit/>
          </a:bodyPr>
          <a:lstStyle/>
          <a:p>
            <a:pPr algn="ctr" defTabSz="457178" eaLnBrk="1" fontAlgn="auto" hangingPunct="1">
              <a:spcBef>
                <a:spcPts val="0"/>
              </a:spcBef>
              <a:spcAft>
                <a:spcPts val="0"/>
              </a:spcAft>
            </a:pPr>
            <a:r>
              <a:rPr lang="en-US" sz="1900" dirty="0" smtClean="0">
                <a:solidFill>
                  <a:srgbClr val="000000"/>
                </a:solidFill>
                <a:latin typeface="Calibri"/>
              </a:rPr>
              <a:t>Mary</a:t>
            </a:r>
            <a:endParaRPr lang="en-US" sz="1900" dirty="0">
              <a:solidFill>
                <a:srgbClr val="000000"/>
              </a:solidFill>
              <a:latin typeface="Calibri"/>
            </a:endParaRPr>
          </a:p>
        </p:txBody>
      </p:sp>
      <p:graphicFrame>
        <p:nvGraphicFramePr>
          <p:cNvPr id="28" name="Table 27"/>
          <p:cNvGraphicFramePr>
            <a:graphicFrameLocks noGrp="1"/>
          </p:cNvGraphicFramePr>
          <p:nvPr>
            <p:extLst/>
          </p:nvPr>
        </p:nvGraphicFramePr>
        <p:xfrm>
          <a:off x="6718857" y="3312308"/>
          <a:ext cx="2118512" cy="1478280"/>
        </p:xfrm>
        <a:graphic>
          <a:graphicData uri="http://schemas.openxmlformats.org/drawingml/2006/table">
            <a:tbl>
              <a:tblPr firstRow="1" bandRow="1"/>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5901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t>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t>∑</a:t>
                      </a:r>
                      <a:r>
                        <a:rPr lang="en-US" baseline="-25000" dirty="0" smtClean="0"/>
                        <a:t>row</a:t>
                      </a:r>
                      <a:endParaRPr lang="en-US" baseline="-25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2</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3</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4</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a:t>
                      </a:r>
                      <a:r>
                        <a:rPr lang="en-US" baseline="-25000" dirty="0" smtClean="0"/>
                        <a:t>col</a:t>
                      </a:r>
                      <a:endParaRPr lang="en-US" baseline="-250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2</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4</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6</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0003"/>
                  </a:ext>
                </a:extLst>
              </a:tr>
            </a:tbl>
          </a:graphicData>
        </a:graphic>
      </p:graphicFrame>
      <p:sp>
        <p:nvSpPr>
          <p:cNvPr id="29" name="TextBox 28"/>
          <p:cNvSpPr txBox="1"/>
          <p:nvPr/>
        </p:nvSpPr>
        <p:spPr>
          <a:xfrm>
            <a:off x="7258003" y="2996017"/>
            <a:ext cx="783048" cy="384721"/>
          </a:xfrm>
          <a:prstGeom prst="rect">
            <a:avLst/>
          </a:prstGeom>
          <a:solidFill>
            <a:srgbClr val="FFC000"/>
          </a:solidFill>
        </p:spPr>
        <p:txBody>
          <a:bodyPr wrap="square" rtlCol="0">
            <a:spAutoFit/>
          </a:bodyPr>
          <a:lstStyle/>
          <a:p>
            <a:pPr algn="ctr" defTabSz="457178" eaLnBrk="1" fontAlgn="auto" hangingPunct="1">
              <a:spcBef>
                <a:spcPts val="0"/>
              </a:spcBef>
              <a:spcAft>
                <a:spcPts val="0"/>
              </a:spcAft>
            </a:pPr>
            <a:r>
              <a:rPr lang="en-US" sz="1900" dirty="0" smtClean="0">
                <a:solidFill>
                  <a:srgbClr val="000000"/>
                </a:solidFill>
                <a:latin typeface="Calibri"/>
              </a:rPr>
              <a:t>Jim</a:t>
            </a:r>
            <a:endParaRPr lang="en-US" sz="1900" dirty="0">
              <a:solidFill>
                <a:srgbClr val="000000"/>
              </a:solidFill>
              <a:latin typeface="Calibri"/>
            </a:endParaRPr>
          </a:p>
        </p:txBody>
      </p:sp>
      <p:graphicFrame>
        <p:nvGraphicFramePr>
          <p:cNvPr id="30" name="Table 29"/>
          <p:cNvGraphicFramePr>
            <a:graphicFrameLocks noGrp="1"/>
          </p:cNvGraphicFramePr>
          <p:nvPr>
            <p:extLst/>
          </p:nvPr>
        </p:nvGraphicFramePr>
        <p:xfrm>
          <a:off x="6718857" y="5227320"/>
          <a:ext cx="2118512" cy="1478280"/>
        </p:xfrm>
        <a:graphic>
          <a:graphicData uri="http://schemas.openxmlformats.org/drawingml/2006/table">
            <a:tbl>
              <a:tblPr firstRow="1" bandRow="1"/>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16230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t>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dirty="0" smtClean="0"/>
                        <a:t>∑</a:t>
                      </a:r>
                      <a:r>
                        <a:rPr lang="en-US" baseline="-25000" dirty="0" smtClean="0"/>
                        <a:t>row</a:t>
                      </a:r>
                      <a:endParaRPr lang="en-US" baseline="-250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48312"/>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1</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2</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2</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2</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4</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a:t>
                      </a:r>
                      <a:r>
                        <a:rPr lang="en-US" baseline="-25000" dirty="0" smtClean="0"/>
                        <a:t>col</a:t>
                      </a:r>
                      <a:endParaRPr lang="en-US" baseline="-250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3</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3</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smtClean="0"/>
                        <a:t>6</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48312">
                        <a:tint val="40000"/>
                      </a:srgbClr>
                    </a:solidFill>
                  </a:tcPr>
                </a:tc>
                <a:extLst>
                  <a:ext uri="{0D108BD9-81ED-4DB2-BD59-A6C34878D82A}">
                    <a16:rowId xmlns:a16="http://schemas.microsoft.com/office/drawing/2014/main" val="10003"/>
                  </a:ext>
                </a:extLst>
              </a:tr>
            </a:tbl>
          </a:graphicData>
        </a:graphic>
      </p:graphicFrame>
      <p:sp>
        <p:nvSpPr>
          <p:cNvPr id="31" name="TextBox 30"/>
          <p:cNvSpPr txBox="1"/>
          <p:nvPr/>
        </p:nvSpPr>
        <p:spPr>
          <a:xfrm>
            <a:off x="6103221" y="5943455"/>
            <a:ext cx="615636" cy="384721"/>
          </a:xfrm>
          <a:prstGeom prst="rect">
            <a:avLst/>
          </a:prstGeom>
          <a:solidFill>
            <a:srgbClr val="00B0F0"/>
          </a:solidFill>
        </p:spPr>
        <p:txBody>
          <a:bodyPr wrap="square" rtlCol="0">
            <a:spAutoFit/>
          </a:bodyPr>
          <a:lstStyle/>
          <a:p>
            <a:pPr algn="ctr" defTabSz="457178" eaLnBrk="1" fontAlgn="auto" hangingPunct="1">
              <a:spcBef>
                <a:spcPts val="0"/>
              </a:spcBef>
              <a:spcAft>
                <a:spcPts val="0"/>
              </a:spcAft>
            </a:pPr>
            <a:r>
              <a:rPr lang="en-US" sz="1900" dirty="0" smtClean="0">
                <a:solidFill>
                  <a:srgbClr val="000000"/>
                </a:solidFill>
                <a:latin typeface="Calibri"/>
              </a:rPr>
              <a:t>Jim</a:t>
            </a:r>
            <a:endParaRPr lang="en-US" sz="1900" dirty="0">
              <a:solidFill>
                <a:srgbClr val="000000"/>
              </a:solidFill>
              <a:latin typeface="Calibri"/>
            </a:endParaRPr>
          </a:p>
        </p:txBody>
      </p:sp>
      <p:sp>
        <p:nvSpPr>
          <p:cNvPr id="32" name="TextBox 31"/>
          <p:cNvSpPr txBox="1"/>
          <p:nvPr/>
        </p:nvSpPr>
        <p:spPr>
          <a:xfrm>
            <a:off x="7390462" y="4890309"/>
            <a:ext cx="783048" cy="384721"/>
          </a:xfrm>
          <a:prstGeom prst="rect">
            <a:avLst/>
          </a:prstGeom>
          <a:solidFill>
            <a:srgbClr val="FFC000"/>
          </a:solidFill>
        </p:spPr>
        <p:txBody>
          <a:bodyPr wrap="square" rtlCol="0">
            <a:spAutoFit/>
          </a:bodyPr>
          <a:lstStyle/>
          <a:p>
            <a:pPr algn="ctr" defTabSz="457178" eaLnBrk="1" fontAlgn="auto" hangingPunct="1">
              <a:spcBef>
                <a:spcPts val="0"/>
              </a:spcBef>
              <a:spcAft>
                <a:spcPts val="0"/>
              </a:spcAft>
            </a:pPr>
            <a:r>
              <a:rPr lang="en-US" sz="1900" dirty="0" smtClean="0">
                <a:solidFill>
                  <a:srgbClr val="000000"/>
                </a:solidFill>
                <a:latin typeface="Calibri"/>
              </a:rPr>
              <a:t>Mary</a:t>
            </a:r>
            <a:endParaRPr lang="en-US" sz="1900" dirty="0">
              <a:solidFill>
                <a:srgbClr val="000000"/>
              </a:solidFill>
              <a:latin typeface="Calibri"/>
            </a:endParaRPr>
          </a:p>
        </p:txBody>
      </p:sp>
      <p:sp>
        <p:nvSpPr>
          <p:cNvPr id="33" name="TextBox 32"/>
          <p:cNvSpPr txBox="1"/>
          <p:nvPr/>
        </p:nvSpPr>
        <p:spPr>
          <a:xfrm>
            <a:off x="6131945" y="3963265"/>
            <a:ext cx="615636" cy="384721"/>
          </a:xfrm>
          <a:prstGeom prst="rect">
            <a:avLst/>
          </a:prstGeom>
          <a:solidFill>
            <a:srgbClr val="00B0F0"/>
          </a:solidFill>
        </p:spPr>
        <p:txBody>
          <a:bodyPr wrap="square" rtlCol="0">
            <a:spAutoFit/>
          </a:bodyPr>
          <a:lstStyle/>
          <a:p>
            <a:pPr algn="ctr" defTabSz="457178" eaLnBrk="1" fontAlgn="auto" hangingPunct="1">
              <a:spcBef>
                <a:spcPts val="0"/>
              </a:spcBef>
              <a:spcAft>
                <a:spcPts val="0"/>
              </a:spcAft>
            </a:pPr>
            <a:r>
              <a:rPr lang="en-US" sz="1900" dirty="0" smtClean="0">
                <a:solidFill>
                  <a:srgbClr val="000000"/>
                </a:solidFill>
                <a:latin typeface="Calibri"/>
              </a:rPr>
              <a:t>Jack</a:t>
            </a:r>
            <a:endParaRPr lang="en-US" sz="1900" dirty="0">
              <a:solidFill>
                <a:srgbClr val="000000"/>
              </a:solidFill>
              <a:latin typeface="Calibri"/>
            </a:endParaRPr>
          </a:p>
        </p:txBody>
      </p:sp>
      <p:pic>
        <p:nvPicPr>
          <p:cNvPr id="16" name="Picture 31" descr="eqbinaryasym"/>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43248" y="4405355"/>
            <a:ext cx="1823752" cy="36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55471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smtClean="0"/>
              <a:t>Exercise 8</a:t>
            </a:r>
          </a:p>
        </p:txBody>
      </p:sp>
      <p:sp>
        <p:nvSpPr>
          <p:cNvPr id="61443" name="Content Placeholder 2"/>
          <p:cNvSpPr>
            <a:spLocks noGrp="1"/>
          </p:cNvSpPr>
          <p:nvPr>
            <p:ph idx="1"/>
          </p:nvPr>
        </p:nvSpPr>
        <p:spPr/>
        <p:txBody>
          <a:bodyPr/>
          <a:lstStyle/>
          <a:p>
            <a:r>
              <a:rPr lang="en-US" altLang="en-US" smtClean="0"/>
              <a:t>Find the distance based on the “symmetric” attributes “Plays Chess” and “Plays Football” between </a:t>
            </a:r>
          </a:p>
          <a:p>
            <a:pPr lvl="1"/>
            <a:r>
              <a:rPr lang="en-US" altLang="en-US" smtClean="0"/>
              <a:t>Ali and Bilal</a:t>
            </a:r>
          </a:p>
          <a:p>
            <a:pPr lvl="1"/>
            <a:r>
              <a:rPr lang="en-US" altLang="en-US" smtClean="0"/>
              <a:t>Ali and Faris</a:t>
            </a:r>
          </a:p>
          <a:p>
            <a:pPr lvl="1"/>
            <a:endParaRPr lang="en-US" altLang="en-US" smtClean="0"/>
          </a:p>
        </p:txBody>
      </p:sp>
      <p:sp>
        <p:nvSpPr>
          <p:cNvPr id="6144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65530DF-0F68-498C-BDCD-1379BF7A02CA}" type="slidenum">
              <a:rPr lang="en-US" altLang="en-US" sz="1200"/>
              <a:pPr/>
              <a:t>56</a:t>
            </a:fld>
            <a:endParaRPr lang="en-US" altLang="en-US" sz="1200"/>
          </a:p>
        </p:txBody>
      </p:sp>
      <p:graphicFrame>
        <p:nvGraphicFramePr>
          <p:cNvPr id="5" name="Table 4"/>
          <p:cNvGraphicFramePr>
            <a:graphicFrameLocks noGrp="1"/>
          </p:cNvGraphicFramePr>
          <p:nvPr/>
        </p:nvGraphicFramePr>
        <p:xfrm>
          <a:off x="1181100" y="3810000"/>
          <a:ext cx="7429500" cy="1828801"/>
        </p:xfrm>
        <a:graphic>
          <a:graphicData uri="http://schemas.openxmlformats.org/drawingml/2006/table">
            <a:tbl>
              <a:tblPr>
                <a:tableStyleId>{5C22544A-7EE6-4342-B048-85BDC9FD1C3A}</a:tableStyleId>
              </a:tblPr>
              <a:tblGrid>
                <a:gridCol w="564100">
                  <a:extLst>
                    <a:ext uri="{9D8B030D-6E8A-4147-A177-3AD203B41FA5}">
                      <a16:colId xmlns:a16="http://schemas.microsoft.com/office/drawing/2014/main" val="20000"/>
                    </a:ext>
                  </a:extLst>
                </a:gridCol>
                <a:gridCol w="1246266">
                  <a:extLst>
                    <a:ext uri="{9D8B030D-6E8A-4147-A177-3AD203B41FA5}">
                      <a16:colId xmlns:a16="http://schemas.microsoft.com/office/drawing/2014/main" val="20001"/>
                    </a:ext>
                  </a:extLst>
                </a:gridCol>
                <a:gridCol w="1224403">
                  <a:extLst>
                    <a:ext uri="{9D8B030D-6E8A-4147-A177-3AD203B41FA5}">
                      <a16:colId xmlns:a16="http://schemas.microsoft.com/office/drawing/2014/main" val="20002"/>
                    </a:ext>
                  </a:extLst>
                </a:gridCol>
                <a:gridCol w="1031997">
                  <a:extLst>
                    <a:ext uri="{9D8B030D-6E8A-4147-A177-3AD203B41FA5}">
                      <a16:colId xmlns:a16="http://schemas.microsoft.com/office/drawing/2014/main" val="20003"/>
                    </a:ext>
                  </a:extLst>
                </a:gridCol>
                <a:gridCol w="1241894">
                  <a:extLst>
                    <a:ext uri="{9D8B030D-6E8A-4147-A177-3AD203B41FA5}">
                      <a16:colId xmlns:a16="http://schemas.microsoft.com/office/drawing/2014/main" val="20004"/>
                    </a:ext>
                  </a:extLst>
                </a:gridCol>
                <a:gridCol w="406677">
                  <a:extLst>
                    <a:ext uri="{9D8B030D-6E8A-4147-A177-3AD203B41FA5}">
                      <a16:colId xmlns:a16="http://schemas.microsoft.com/office/drawing/2014/main" val="20005"/>
                    </a:ext>
                  </a:extLst>
                </a:gridCol>
                <a:gridCol w="1136945">
                  <a:extLst>
                    <a:ext uri="{9D8B030D-6E8A-4147-A177-3AD203B41FA5}">
                      <a16:colId xmlns:a16="http://schemas.microsoft.com/office/drawing/2014/main" val="20006"/>
                    </a:ext>
                  </a:extLst>
                </a:gridCol>
                <a:gridCol w="577218">
                  <a:extLst>
                    <a:ext uri="{9D8B030D-6E8A-4147-A177-3AD203B41FA5}">
                      <a16:colId xmlns:a16="http://schemas.microsoft.com/office/drawing/2014/main" val="20007"/>
                    </a:ext>
                  </a:extLst>
                </a:gridCol>
              </a:tblGrid>
              <a:tr h="517670">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Favorite Color</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Favorite Food</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Plays Chess</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Plays Football</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Age</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Salary (1000s)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Grade</a:t>
                      </a:r>
                      <a:endParaRPr lang="en-US" sz="14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Blue</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Yes</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Yes</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Yes</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Yes</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B</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670">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Pasta</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Yes</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No</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Burger</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No</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No</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A</a:t>
                      </a:r>
                      <a:endParaRPr lang="en-US" sz="14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6" name="Picture 36" descr="eqcontingency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04800"/>
            <a:ext cx="2438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60387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smtClean="0"/>
              <a:t>Exercise 8</a:t>
            </a:r>
          </a:p>
        </p:txBody>
      </p:sp>
      <p:sp>
        <p:nvSpPr>
          <p:cNvPr id="62467" name="Content Placeholder 2"/>
          <p:cNvSpPr>
            <a:spLocks noGrp="1"/>
          </p:cNvSpPr>
          <p:nvPr>
            <p:ph idx="1"/>
          </p:nvPr>
        </p:nvSpPr>
        <p:spPr/>
        <p:txBody>
          <a:bodyPr/>
          <a:lstStyle/>
          <a:p>
            <a:r>
              <a:rPr lang="en-US" altLang="en-US" dirty="0" smtClean="0"/>
              <a:t>Find the distance based on the “symmetric” attributes “Plays Chess” and “Plays Football” between </a:t>
            </a:r>
          </a:p>
          <a:p>
            <a:pPr lvl="1"/>
            <a:r>
              <a:rPr lang="en-US" altLang="en-US" dirty="0" smtClean="0"/>
              <a:t>Ali and Bilal</a:t>
            </a:r>
          </a:p>
          <a:p>
            <a:pPr lvl="2"/>
            <a:r>
              <a:rPr lang="en-US" altLang="en-US" dirty="0" err="1" smtClean="0"/>
              <a:t>dist</a:t>
            </a:r>
            <a:r>
              <a:rPr lang="en-US" altLang="en-US" dirty="0" smtClean="0"/>
              <a:t>(</a:t>
            </a:r>
            <a:r>
              <a:rPr lang="en-US" altLang="en-US" dirty="0" err="1" smtClean="0"/>
              <a:t>Ali,Bilal</a:t>
            </a:r>
            <a:r>
              <a:rPr lang="en-US" altLang="en-US" dirty="0" smtClean="0"/>
              <a:t>) = 0/2 = 0</a:t>
            </a:r>
          </a:p>
          <a:p>
            <a:pPr lvl="1"/>
            <a:r>
              <a:rPr lang="en-US" altLang="en-US" dirty="0" smtClean="0"/>
              <a:t>Ali and </a:t>
            </a:r>
            <a:r>
              <a:rPr lang="en-US" altLang="en-US" dirty="0" err="1" smtClean="0"/>
              <a:t>Faris</a:t>
            </a:r>
            <a:endParaRPr lang="en-US" altLang="en-US" dirty="0" smtClean="0"/>
          </a:p>
          <a:p>
            <a:pPr lvl="2"/>
            <a:r>
              <a:rPr lang="en-US" altLang="en-US" dirty="0" err="1" smtClean="0"/>
              <a:t>dist</a:t>
            </a:r>
            <a:r>
              <a:rPr lang="en-US" altLang="en-US" dirty="0" smtClean="0"/>
              <a:t>(</a:t>
            </a:r>
            <a:r>
              <a:rPr lang="en-US" altLang="en-US" dirty="0" err="1" smtClean="0"/>
              <a:t>Ali,Faris</a:t>
            </a:r>
            <a:r>
              <a:rPr lang="en-US" altLang="en-US" dirty="0" smtClean="0"/>
              <a:t>) </a:t>
            </a:r>
            <a:r>
              <a:rPr lang="en-US" altLang="en-US" dirty="0"/>
              <a:t>= </a:t>
            </a:r>
            <a:r>
              <a:rPr lang="en-US" altLang="en-US" dirty="0" smtClean="0"/>
              <a:t>2/2 </a:t>
            </a:r>
            <a:r>
              <a:rPr lang="en-US" altLang="en-US" dirty="0"/>
              <a:t>= </a:t>
            </a:r>
            <a:r>
              <a:rPr lang="en-US" altLang="en-US" dirty="0" smtClean="0"/>
              <a:t>1</a:t>
            </a:r>
          </a:p>
        </p:txBody>
      </p:sp>
      <p:sp>
        <p:nvSpPr>
          <p:cNvPr id="6246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2474F7E-8DEF-4907-A201-41F1BD44D745}" type="slidenum">
              <a:rPr lang="en-US" altLang="en-US" sz="1200"/>
              <a:pPr/>
              <a:t>57</a:t>
            </a:fld>
            <a:endParaRPr lang="en-US" altLang="en-US" sz="1200"/>
          </a:p>
        </p:txBody>
      </p:sp>
      <p:pic>
        <p:nvPicPr>
          <p:cNvPr id="62525" name="Picture 30" descr="eqbinarysy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1025" y="166688"/>
            <a:ext cx="342900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p:cNvGraphicFramePr>
            <a:graphicFrameLocks noGrp="1"/>
          </p:cNvGraphicFramePr>
          <p:nvPr>
            <p:extLst/>
          </p:nvPr>
        </p:nvGraphicFramePr>
        <p:xfrm>
          <a:off x="1682688" y="4953000"/>
          <a:ext cx="7429500" cy="1828801"/>
        </p:xfrm>
        <a:graphic>
          <a:graphicData uri="http://schemas.openxmlformats.org/drawingml/2006/table">
            <a:tbl>
              <a:tblPr>
                <a:tableStyleId>{5C22544A-7EE6-4342-B048-85BDC9FD1C3A}</a:tableStyleId>
              </a:tblPr>
              <a:tblGrid>
                <a:gridCol w="564100">
                  <a:extLst>
                    <a:ext uri="{9D8B030D-6E8A-4147-A177-3AD203B41FA5}">
                      <a16:colId xmlns:a16="http://schemas.microsoft.com/office/drawing/2014/main" val="20000"/>
                    </a:ext>
                  </a:extLst>
                </a:gridCol>
                <a:gridCol w="1246266">
                  <a:extLst>
                    <a:ext uri="{9D8B030D-6E8A-4147-A177-3AD203B41FA5}">
                      <a16:colId xmlns:a16="http://schemas.microsoft.com/office/drawing/2014/main" val="20001"/>
                    </a:ext>
                  </a:extLst>
                </a:gridCol>
                <a:gridCol w="1224403">
                  <a:extLst>
                    <a:ext uri="{9D8B030D-6E8A-4147-A177-3AD203B41FA5}">
                      <a16:colId xmlns:a16="http://schemas.microsoft.com/office/drawing/2014/main" val="20002"/>
                    </a:ext>
                  </a:extLst>
                </a:gridCol>
                <a:gridCol w="1031997">
                  <a:extLst>
                    <a:ext uri="{9D8B030D-6E8A-4147-A177-3AD203B41FA5}">
                      <a16:colId xmlns:a16="http://schemas.microsoft.com/office/drawing/2014/main" val="20003"/>
                    </a:ext>
                  </a:extLst>
                </a:gridCol>
                <a:gridCol w="1241894">
                  <a:extLst>
                    <a:ext uri="{9D8B030D-6E8A-4147-A177-3AD203B41FA5}">
                      <a16:colId xmlns:a16="http://schemas.microsoft.com/office/drawing/2014/main" val="20004"/>
                    </a:ext>
                  </a:extLst>
                </a:gridCol>
                <a:gridCol w="406677">
                  <a:extLst>
                    <a:ext uri="{9D8B030D-6E8A-4147-A177-3AD203B41FA5}">
                      <a16:colId xmlns:a16="http://schemas.microsoft.com/office/drawing/2014/main" val="20005"/>
                    </a:ext>
                  </a:extLst>
                </a:gridCol>
                <a:gridCol w="1136945">
                  <a:extLst>
                    <a:ext uri="{9D8B030D-6E8A-4147-A177-3AD203B41FA5}">
                      <a16:colId xmlns:a16="http://schemas.microsoft.com/office/drawing/2014/main" val="20006"/>
                    </a:ext>
                  </a:extLst>
                </a:gridCol>
                <a:gridCol w="577218">
                  <a:extLst>
                    <a:ext uri="{9D8B030D-6E8A-4147-A177-3AD203B41FA5}">
                      <a16:colId xmlns:a16="http://schemas.microsoft.com/office/drawing/2014/main" val="20007"/>
                    </a:ext>
                  </a:extLst>
                </a:gridCol>
              </a:tblGrid>
              <a:tr h="517670">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Favorite Color</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Favorite Food</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Plays Chess</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Plays Football</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Age</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Salary (1000s)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Grade</a:t>
                      </a:r>
                      <a:endParaRPr lang="en-US" sz="14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Blue</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Yes</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Yes</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Yes</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Yes</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B</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670">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Pasta</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Yes</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No</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Burger</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No</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No</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A</a:t>
                      </a:r>
                      <a:endParaRPr lang="en-US" sz="14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8" name="Picture 36" descr="eqcontingency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488" y="228600"/>
            <a:ext cx="2438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6910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83CB3D0-606C-4AE6-A6DA-E1E5444DCD67}" type="slidenum">
              <a:rPr lang="en-US" altLang="en-US" sz="1200"/>
              <a:pPr/>
              <a:t>58</a:t>
            </a:fld>
            <a:endParaRPr lang="en-US" altLang="en-US" sz="1200"/>
          </a:p>
        </p:txBody>
      </p:sp>
      <p:sp>
        <p:nvSpPr>
          <p:cNvPr id="63491" name="Rectangle 2"/>
          <p:cNvSpPr>
            <a:spLocks noGrp="1" noChangeArrowheads="1"/>
          </p:cNvSpPr>
          <p:nvPr>
            <p:ph type="title"/>
          </p:nvPr>
        </p:nvSpPr>
        <p:spPr>
          <a:xfrm>
            <a:off x="0" y="228600"/>
            <a:ext cx="9144000" cy="685800"/>
          </a:xfrm>
        </p:spPr>
        <p:txBody>
          <a:bodyPr/>
          <a:lstStyle/>
          <a:p>
            <a:pPr eaLnBrk="1" hangingPunct="1"/>
            <a:r>
              <a:rPr lang="en-US" altLang="en-US" sz="3200" smtClean="0"/>
              <a:t>Distance on Numeric Data: Minkowski Distance</a:t>
            </a:r>
          </a:p>
        </p:txBody>
      </p:sp>
      <p:sp>
        <p:nvSpPr>
          <p:cNvPr id="63492" name="Rectangle 3"/>
          <p:cNvSpPr>
            <a:spLocks noGrp="1" noChangeArrowheads="1"/>
          </p:cNvSpPr>
          <p:nvPr>
            <p:ph type="body" idx="1"/>
          </p:nvPr>
        </p:nvSpPr>
        <p:spPr>
          <a:xfrm>
            <a:off x="304800" y="1219200"/>
            <a:ext cx="8458200" cy="5029200"/>
          </a:xfrm>
        </p:spPr>
        <p:txBody>
          <a:bodyPr/>
          <a:lstStyle/>
          <a:p>
            <a:pPr marL="381000" indent="-381000" eaLnBrk="1" hangingPunct="1">
              <a:spcBef>
                <a:spcPts val="600"/>
              </a:spcBef>
              <a:spcAft>
                <a:spcPts val="600"/>
              </a:spcAft>
            </a:pPr>
            <a:r>
              <a:rPr lang="en-US" altLang="en-US" sz="2400" i="1" dirty="0" err="1" smtClean="0">
                <a:solidFill>
                  <a:schemeClr val="hlink"/>
                </a:solidFill>
                <a:latin typeface="Calibri" panose="020F0502020204030204" pitchFamily="34" charset="0"/>
              </a:rPr>
              <a:t>Minkowski</a:t>
            </a:r>
            <a:r>
              <a:rPr lang="en-US" altLang="en-US" sz="2400" i="1" dirty="0" smtClean="0">
                <a:solidFill>
                  <a:schemeClr val="hlink"/>
                </a:solidFill>
                <a:latin typeface="Calibri" panose="020F0502020204030204" pitchFamily="34" charset="0"/>
              </a:rPr>
              <a:t> distance</a:t>
            </a:r>
            <a:r>
              <a:rPr lang="en-US" altLang="en-US" sz="2400" dirty="0" smtClean="0">
                <a:latin typeface="Calibri" panose="020F0502020204030204" pitchFamily="34" charset="0"/>
              </a:rPr>
              <a:t>: A popular distance measure</a:t>
            </a:r>
          </a:p>
          <a:p>
            <a:pPr marL="381000" indent="-381000" eaLnBrk="1" hangingPunct="1">
              <a:spcBef>
                <a:spcPts val="600"/>
              </a:spcBef>
              <a:spcAft>
                <a:spcPts val="600"/>
              </a:spcAft>
            </a:pPr>
            <a:endParaRPr lang="en-US" altLang="en-US" sz="2400" dirty="0" smtClean="0">
              <a:latin typeface="Calibri" panose="020F0502020204030204" pitchFamily="34" charset="0"/>
            </a:endParaRPr>
          </a:p>
          <a:p>
            <a:pPr marL="838200" lvl="1" indent="-381000" eaLnBrk="1" hangingPunct="1">
              <a:spcBef>
                <a:spcPts val="600"/>
              </a:spcBef>
              <a:spcAft>
                <a:spcPts val="600"/>
              </a:spcAft>
              <a:buFont typeface="Wingdings" panose="05000000000000000000" pitchFamily="2" charset="2"/>
              <a:buNone/>
            </a:pPr>
            <a:endParaRPr lang="en-US" altLang="en-US" sz="2400" dirty="0" smtClean="0">
              <a:latin typeface="Calibri" panose="020F0502020204030204" pitchFamily="34" charset="0"/>
            </a:endParaRPr>
          </a:p>
          <a:p>
            <a:pPr marL="838200" lvl="1" indent="-381000" eaLnBrk="1" hangingPunct="1">
              <a:spcBef>
                <a:spcPts val="600"/>
              </a:spcBef>
              <a:spcAft>
                <a:spcPts val="600"/>
              </a:spcAft>
              <a:buFont typeface="Wingdings" panose="05000000000000000000" pitchFamily="2" charset="2"/>
              <a:buNone/>
            </a:pPr>
            <a:r>
              <a:rPr lang="en-US" altLang="en-US" sz="2400" dirty="0" smtClean="0">
                <a:latin typeface="Calibri" panose="020F0502020204030204" pitchFamily="34" charset="0"/>
              </a:rPr>
              <a:t>where  </a:t>
            </a:r>
            <a:r>
              <a:rPr lang="en-US" altLang="en-US" sz="2400" i="1" dirty="0" err="1" smtClean="0">
                <a:latin typeface="Calibri" panose="020F0502020204030204" pitchFamily="34" charset="0"/>
              </a:rPr>
              <a:t>i</a:t>
            </a:r>
            <a:r>
              <a:rPr lang="en-US" altLang="en-US" sz="2400" dirty="0" smtClean="0">
                <a:latin typeface="Calibri" panose="020F0502020204030204" pitchFamily="34" charset="0"/>
              </a:rPr>
              <a:t> =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i1</a:t>
            </a:r>
            <a:r>
              <a:rPr lang="en-US" altLang="en-US" sz="2400" dirty="0" smtClean="0">
                <a:latin typeface="Calibri" panose="020F0502020204030204" pitchFamily="34" charset="0"/>
              </a:rPr>
              <a:t>,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i2</a:t>
            </a:r>
            <a:r>
              <a:rPr lang="en-US" altLang="en-US" sz="2400" dirty="0" smtClean="0">
                <a:latin typeface="Calibri" panose="020F0502020204030204" pitchFamily="34" charset="0"/>
              </a:rPr>
              <a:t>, …, </a:t>
            </a:r>
            <a:r>
              <a:rPr lang="en-US" altLang="en-US" sz="2400" i="1" dirty="0" err="1" smtClean="0">
                <a:latin typeface="Calibri" panose="020F0502020204030204" pitchFamily="34" charset="0"/>
              </a:rPr>
              <a:t>x</a:t>
            </a:r>
            <a:r>
              <a:rPr lang="en-US" altLang="en-US" sz="2400" baseline="-25000" dirty="0" err="1" smtClean="0">
                <a:latin typeface="Calibri" panose="020F0502020204030204" pitchFamily="34" charset="0"/>
              </a:rPr>
              <a:t>ip</a:t>
            </a:r>
            <a:r>
              <a:rPr lang="en-US" altLang="en-US" sz="2400" dirty="0" smtClean="0">
                <a:latin typeface="Calibri" panose="020F0502020204030204" pitchFamily="34" charset="0"/>
              </a:rPr>
              <a:t>) and</a:t>
            </a:r>
            <a:r>
              <a:rPr lang="en-US" altLang="en-US" sz="2400" i="1" dirty="0" smtClean="0">
                <a:latin typeface="Calibri" panose="020F0502020204030204" pitchFamily="34" charset="0"/>
              </a:rPr>
              <a:t> j</a:t>
            </a:r>
            <a:r>
              <a:rPr lang="en-US" altLang="en-US" sz="2400" dirty="0" smtClean="0">
                <a:latin typeface="Calibri" panose="020F0502020204030204" pitchFamily="34" charset="0"/>
              </a:rPr>
              <a:t> =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j1</a:t>
            </a:r>
            <a:r>
              <a:rPr lang="en-US" altLang="en-US" sz="2400" dirty="0" smtClean="0">
                <a:latin typeface="Calibri" panose="020F0502020204030204" pitchFamily="34" charset="0"/>
              </a:rPr>
              <a:t>,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j2</a:t>
            </a:r>
            <a:r>
              <a:rPr lang="en-US" altLang="en-US" sz="2400" dirty="0" smtClean="0">
                <a:latin typeface="Calibri" panose="020F0502020204030204" pitchFamily="34" charset="0"/>
              </a:rPr>
              <a:t>, …, </a:t>
            </a:r>
            <a:r>
              <a:rPr lang="en-US" altLang="en-US" sz="2400" i="1" dirty="0" err="1" smtClean="0">
                <a:latin typeface="Calibri" panose="020F0502020204030204" pitchFamily="34" charset="0"/>
              </a:rPr>
              <a:t>x</a:t>
            </a:r>
            <a:r>
              <a:rPr lang="en-US" altLang="en-US" sz="2400" baseline="-25000" dirty="0" err="1" smtClean="0">
                <a:latin typeface="Calibri" panose="020F0502020204030204" pitchFamily="34" charset="0"/>
              </a:rPr>
              <a:t>jp</a:t>
            </a:r>
            <a:r>
              <a:rPr lang="en-US" altLang="en-US" sz="2400" dirty="0" smtClean="0">
                <a:latin typeface="Calibri" panose="020F0502020204030204" pitchFamily="34" charset="0"/>
              </a:rPr>
              <a:t>) are two </a:t>
            </a:r>
            <a:r>
              <a:rPr lang="en-US" altLang="en-US" sz="2400" i="1" dirty="0" smtClean="0">
                <a:latin typeface="Calibri" panose="020F0502020204030204" pitchFamily="34" charset="0"/>
              </a:rPr>
              <a:t>p</a:t>
            </a:r>
            <a:r>
              <a:rPr lang="en-US" altLang="en-US" sz="2400" dirty="0" smtClean="0">
                <a:latin typeface="Calibri" panose="020F0502020204030204" pitchFamily="34" charset="0"/>
              </a:rPr>
              <a:t>-dimensional data objects, and </a:t>
            </a:r>
            <a:r>
              <a:rPr lang="en-US" altLang="en-US" sz="2400" i="1" dirty="0" smtClean="0">
                <a:latin typeface="Calibri" panose="020F0502020204030204" pitchFamily="34" charset="0"/>
              </a:rPr>
              <a:t>h</a:t>
            </a:r>
            <a:r>
              <a:rPr lang="en-US" altLang="en-US" sz="2400" dirty="0" smtClean="0">
                <a:latin typeface="Calibri" panose="020F0502020204030204" pitchFamily="34" charset="0"/>
              </a:rPr>
              <a:t> is the order (the distance so is also called L-</a:t>
            </a:r>
            <a:r>
              <a:rPr lang="en-US" altLang="en-US" sz="2400" i="1" dirty="0" smtClean="0">
                <a:latin typeface="Calibri" panose="020F0502020204030204" pitchFamily="34" charset="0"/>
              </a:rPr>
              <a:t>h</a:t>
            </a:r>
            <a:r>
              <a:rPr lang="en-US" altLang="en-US" sz="2400" dirty="0" smtClean="0">
                <a:latin typeface="Calibri" panose="020F0502020204030204" pitchFamily="34" charset="0"/>
              </a:rPr>
              <a:t> norm)</a:t>
            </a:r>
          </a:p>
        </p:txBody>
      </p:sp>
      <p:pic>
        <p:nvPicPr>
          <p:cNvPr id="63493" name="Picture 7" descr="eqminkows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28800"/>
            <a:ext cx="6400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4B3697D-0C53-4E25-ADA4-11C791731899}" type="slidenum">
              <a:rPr lang="en-US" altLang="en-US" sz="1200"/>
              <a:pPr/>
              <a:t>59</a:t>
            </a:fld>
            <a:endParaRPr lang="en-US" altLang="en-US" sz="1200"/>
          </a:p>
        </p:txBody>
      </p:sp>
      <p:sp>
        <p:nvSpPr>
          <p:cNvPr id="8197" name="Rectangle 2"/>
          <p:cNvSpPr>
            <a:spLocks noGrp="1" noChangeArrowheads="1"/>
          </p:cNvSpPr>
          <p:nvPr>
            <p:ph type="title"/>
          </p:nvPr>
        </p:nvSpPr>
        <p:spPr/>
        <p:txBody>
          <a:bodyPr/>
          <a:lstStyle/>
          <a:p>
            <a:pPr eaLnBrk="1" hangingPunct="1"/>
            <a:r>
              <a:rPr lang="en-US" altLang="en-US" sz="3200" smtClean="0"/>
              <a:t>Special Cases of Minkowski Distance</a:t>
            </a:r>
            <a:endParaRPr lang="en-US" altLang="en-US" smtClean="0"/>
          </a:p>
        </p:txBody>
      </p:sp>
      <p:sp>
        <p:nvSpPr>
          <p:cNvPr id="8198" name="Rectangle 3"/>
          <p:cNvSpPr>
            <a:spLocks noGrp="1" noChangeArrowheads="1"/>
          </p:cNvSpPr>
          <p:nvPr>
            <p:ph type="body" sz="half" idx="1"/>
          </p:nvPr>
        </p:nvSpPr>
        <p:spPr>
          <a:xfrm>
            <a:off x="304800" y="1295400"/>
            <a:ext cx="8077200" cy="5181600"/>
          </a:xfrm>
        </p:spPr>
        <p:txBody>
          <a:bodyPr/>
          <a:lstStyle/>
          <a:p>
            <a:pPr eaLnBrk="1" hangingPunct="1"/>
            <a:r>
              <a:rPr lang="en-US" altLang="en-US" sz="2000" i="1" dirty="0" smtClean="0">
                <a:latin typeface="Calibri" panose="020F0502020204030204" pitchFamily="34" charset="0"/>
                <a:cs typeface="Times New Roman" panose="02020603050405020304" pitchFamily="18" charset="0"/>
              </a:rPr>
              <a:t>h</a:t>
            </a:r>
            <a:r>
              <a:rPr lang="en-US" altLang="en-US" sz="2000" dirty="0" smtClean="0">
                <a:latin typeface="Calibri" panose="020F0502020204030204" pitchFamily="34" charset="0"/>
                <a:cs typeface="Times New Roman" panose="02020603050405020304" pitchFamily="18" charset="0"/>
              </a:rPr>
              <a:t> = 1:  </a:t>
            </a:r>
            <a:r>
              <a:rPr lang="en-US" altLang="en-US" sz="2000" dirty="0" smtClean="0">
                <a:solidFill>
                  <a:schemeClr val="hlink"/>
                </a:solidFill>
                <a:latin typeface="Calibri" panose="020F0502020204030204" pitchFamily="34" charset="0"/>
                <a:cs typeface="Times New Roman" panose="02020603050405020304" pitchFamily="18" charset="0"/>
              </a:rPr>
              <a:t>Manhattan</a:t>
            </a:r>
            <a:r>
              <a:rPr lang="en-US" altLang="en-US" sz="2000" dirty="0" smtClean="0">
                <a:latin typeface="Calibri" panose="020F0502020204030204" pitchFamily="34" charset="0"/>
                <a:cs typeface="Times New Roman" panose="02020603050405020304" pitchFamily="18" charset="0"/>
              </a:rPr>
              <a:t> (L</a:t>
            </a:r>
            <a:r>
              <a:rPr lang="en-US" altLang="en-US" sz="2000" baseline="-30000" dirty="0" smtClean="0">
                <a:latin typeface="Calibri" panose="020F0502020204030204" pitchFamily="34" charset="0"/>
                <a:cs typeface="Times New Roman" panose="02020603050405020304" pitchFamily="18" charset="0"/>
              </a:rPr>
              <a:t>1</a:t>
            </a:r>
            <a:r>
              <a:rPr lang="en-US" altLang="en-US" sz="2000" dirty="0" smtClean="0">
                <a:latin typeface="Calibri" panose="020F0502020204030204" pitchFamily="34" charset="0"/>
                <a:cs typeface="Times New Roman" panose="02020603050405020304" pitchFamily="18" charset="0"/>
              </a:rPr>
              <a:t> norm)</a:t>
            </a:r>
            <a:r>
              <a:rPr lang="en-US" altLang="en-US" sz="2000" dirty="0" smtClean="0">
                <a:solidFill>
                  <a:schemeClr val="hlink"/>
                </a:solidFill>
                <a:latin typeface="Calibri" panose="020F0502020204030204" pitchFamily="34" charset="0"/>
                <a:cs typeface="Times New Roman" panose="02020603050405020304" pitchFamily="18" charset="0"/>
              </a:rPr>
              <a:t> distance</a:t>
            </a:r>
            <a:r>
              <a:rPr lang="en-US" altLang="en-US" sz="2000" dirty="0" smtClean="0">
                <a:latin typeface="Calibri" panose="020F0502020204030204" pitchFamily="34" charset="0"/>
                <a:cs typeface="Times New Roman" panose="02020603050405020304" pitchFamily="18" charset="0"/>
              </a:rPr>
              <a:t> </a:t>
            </a:r>
          </a:p>
          <a:p>
            <a:pPr lvl="1" eaLnBrk="1" hangingPunct="1"/>
            <a:endParaRPr lang="en-US" altLang="en-US" sz="2000" b="1" dirty="0" smtClean="0">
              <a:latin typeface="Calibri" panose="020F0502020204030204" pitchFamily="34" charset="0"/>
              <a:cs typeface="Times New Roman" panose="02020603050405020304" pitchFamily="18" charset="0"/>
            </a:endParaRPr>
          </a:p>
          <a:p>
            <a:pPr lvl="1" eaLnBrk="1" hangingPunct="1"/>
            <a:endParaRPr lang="en-US" altLang="en-US" sz="2000" b="1" dirty="0" smtClean="0">
              <a:latin typeface="Calibri" panose="020F0502020204030204" pitchFamily="34" charset="0"/>
              <a:cs typeface="Times New Roman" panose="02020603050405020304" pitchFamily="18" charset="0"/>
            </a:endParaRPr>
          </a:p>
          <a:p>
            <a:pPr eaLnBrk="1" hangingPunct="1"/>
            <a:endParaRPr lang="en-US" altLang="en-US" sz="2000" i="1" dirty="0" smtClean="0">
              <a:latin typeface="Calibri" panose="020F0502020204030204" pitchFamily="34" charset="0"/>
              <a:cs typeface="Times New Roman" panose="02020603050405020304" pitchFamily="18" charset="0"/>
            </a:endParaRPr>
          </a:p>
          <a:p>
            <a:pPr eaLnBrk="1" hangingPunct="1"/>
            <a:r>
              <a:rPr lang="en-US" altLang="en-US" sz="2000" i="1" dirty="0" smtClean="0">
                <a:latin typeface="Calibri" panose="020F0502020204030204" pitchFamily="34" charset="0"/>
                <a:cs typeface="Times New Roman" panose="02020603050405020304" pitchFamily="18" charset="0"/>
              </a:rPr>
              <a:t>h </a:t>
            </a:r>
            <a:r>
              <a:rPr lang="en-US" altLang="en-US" sz="2000" dirty="0" smtClean="0">
                <a:latin typeface="Calibri" panose="020F0502020204030204" pitchFamily="34" charset="0"/>
                <a:cs typeface="Times New Roman" panose="02020603050405020304" pitchFamily="18" charset="0"/>
              </a:rPr>
              <a:t>= 2:  (L</a:t>
            </a:r>
            <a:r>
              <a:rPr lang="en-US" altLang="en-US" sz="2000" baseline="-25000" dirty="0" smtClean="0">
                <a:latin typeface="Calibri" panose="020F0502020204030204" pitchFamily="34" charset="0"/>
                <a:cs typeface="Times New Roman" panose="02020603050405020304" pitchFamily="18" charset="0"/>
              </a:rPr>
              <a:t>2</a:t>
            </a:r>
            <a:r>
              <a:rPr lang="en-US" altLang="en-US" sz="2000" dirty="0" smtClean="0">
                <a:latin typeface="Calibri" panose="020F0502020204030204" pitchFamily="34" charset="0"/>
                <a:cs typeface="Times New Roman" panose="02020603050405020304" pitchFamily="18" charset="0"/>
              </a:rPr>
              <a:t> norm) </a:t>
            </a:r>
            <a:r>
              <a:rPr lang="en-US" altLang="en-US" sz="2000" dirty="0" smtClean="0">
                <a:solidFill>
                  <a:schemeClr val="hlink"/>
                </a:solidFill>
                <a:latin typeface="Calibri" panose="020F0502020204030204" pitchFamily="34" charset="0"/>
                <a:cs typeface="Times New Roman" panose="02020603050405020304" pitchFamily="18" charset="0"/>
              </a:rPr>
              <a:t>Euclidean</a:t>
            </a:r>
            <a:r>
              <a:rPr lang="en-US" altLang="en-US" sz="2000" dirty="0" smtClean="0">
                <a:latin typeface="Calibri" panose="020F0502020204030204" pitchFamily="34" charset="0"/>
                <a:cs typeface="Times New Roman" panose="02020603050405020304" pitchFamily="18" charset="0"/>
              </a:rPr>
              <a:t> distance</a:t>
            </a:r>
          </a:p>
          <a:p>
            <a:pPr lvl="4" eaLnBrk="1" hangingPunct="1"/>
            <a:endParaRPr lang="en-US" altLang="en-US" dirty="0" smtClean="0">
              <a:latin typeface="Calibri" panose="020F0502020204030204" pitchFamily="34" charset="0"/>
              <a:cs typeface="Times New Roman" panose="02020603050405020304" pitchFamily="18" charset="0"/>
            </a:endParaRPr>
          </a:p>
          <a:p>
            <a:pPr eaLnBrk="1" hangingPunct="1"/>
            <a:endParaRPr lang="en-US" altLang="en-US" sz="2000" i="1" dirty="0" smtClean="0">
              <a:latin typeface="Calibri" panose="020F0502020204030204" pitchFamily="34" charset="0"/>
              <a:cs typeface="Times New Roman" panose="02020603050405020304" pitchFamily="18" charset="0"/>
            </a:endParaRPr>
          </a:p>
          <a:p>
            <a:pPr eaLnBrk="1" hangingPunct="1"/>
            <a:endParaRPr lang="en-US" altLang="en-US" sz="2000" i="1" dirty="0" smtClean="0">
              <a:latin typeface="Calibri" panose="020F0502020204030204" pitchFamily="34" charset="0"/>
              <a:cs typeface="Times New Roman" panose="02020603050405020304" pitchFamily="18" charset="0"/>
            </a:endParaRPr>
          </a:p>
          <a:p>
            <a:pPr eaLnBrk="1" hangingPunct="1"/>
            <a:r>
              <a:rPr lang="en-US" altLang="en-US" sz="2000" i="1" dirty="0" smtClean="0">
                <a:latin typeface="Calibri" panose="020F0502020204030204" pitchFamily="34" charset="0"/>
                <a:cs typeface="Times New Roman" panose="02020603050405020304" pitchFamily="18" charset="0"/>
              </a:rPr>
              <a:t>h </a:t>
            </a:r>
            <a:r>
              <a:rPr lang="en-US" altLang="en-US" sz="2000" dirty="0" smtClean="0">
                <a:latin typeface="Calibri" panose="020F0502020204030204" pitchFamily="34" charset="0"/>
                <a:cs typeface="Times New Roman" panose="02020603050405020304" pitchFamily="18" charset="0"/>
                <a:sym typeface="Symbol" panose="05050102010706020507" pitchFamily="18" charset="2"/>
              </a:rPr>
              <a:t>-&gt; ∞</a:t>
            </a:r>
            <a:r>
              <a:rPr lang="en-US" altLang="en-US" sz="2000" dirty="0" smtClean="0">
                <a:latin typeface="Calibri" panose="020F0502020204030204" pitchFamily="34" charset="0"/>
                <a:cs typeface="Times New Roman" panose="02020603050405020304" pitchFamily="18" charset="0"/>
              </a:rPr>
              <a:t>  </a:t>
            </a:r>
            <a:r>
              <a:rPr lang="en-US" altLang="en-US" sz="2000" dirty="0" smtClean="0">
                <a:solidFill>
                  <a:schemeClr val="hlink"/>
                </a:solidFill>
                <a:latin typeface="Calibri" panose="020F0502020204030204" pitchFamily="34" charset="0"/>
                <a:cs typeface="Times New Roman" panose="02020603050405020304" pitchFamily="18" charset="0"/>
              </a:rPr>
              <a:t>“supremum”</a:t>
            </a:r>
            <a:r>
              <a:rPr lang="en-US" altLang="en-US" sz="2000" dirty="0" smtClean="0">
                <a:latin typeface="Calibri" panose="020F0502020204030204" pitchFamily="34" charset="0"/>
                <a:cs typeface="Times New Roman" panose="02020603050405020304" pitchFamily="18" charset="0"/>
              </a:rPr>
              <a:t> (</a:t>
            </a:r>
            <a:r>
              <a:rPr lang="en-US" altLang="en-US" sz="2000" dirty="0" err="1" smtClean="0">
                <a:latin typeface="Calibri" panose="020F0502020204030204" pitchFamily="34" charset="0"/>
                <a:cs typeface="Times New Roman" panose="02020603050405020304" pitchFamily="18" charset="0"/>
              </a:rPr>
              <a:t>L</a:t>
            </a:r>
            <a:r>
              <a:rPr lang="en-US" altLang="en-US" sz="2000" baseline="-30000" dirty="0" err="1" smtClean="0">
                <a:latin typeface="Calibri" panose="020F0502020204030204" pitchFamily="34" charset="0"/>
                <a:cs typeface="Times New Roman" panose="02020603050405020304" pitchFamily="18" charset="0"/>
              </a:rPr>
              <a:t>max</a:t>
            </a:r>
            <a:r>
              <a:rPr lang="en-US" altLang="en-US" sz="2000" baseline="-30000" dirty="0" smtClean="0">
                <a:latin typeface="Calibri" panose="020F0502020204030204" pitchFamily="34" charset="0"/>
                <a:cs typeface="Times New Roman" panose="02020603050405020304" pitchFamily="18" charset="0"/>
              </a:rPr>
              <a:t> </a:t>
            </a:r>
            <a:r>
              <a:rPr lang="en-US" altLang="en-US" sz="2000" dirty="0" smtClean="0">
                <a:latin typeface="Calibri" panose="020F0502020204030204" pitchFamily="34" charset="0"/>
                <a:cs typeface="Times New Roman" panose="02020603050405020304" pitchFamily="18" charset="0"/>
              </a:rPr>
              <a:t>norm, L</a:t>
            </a:r>
            <a:r>
              <a:rPr lang="en-US" altLang="en-US" sz="2000" baseline="-30000" dirty="0" smtClean="0">
                <a:latin typeface="Calibri" panose="020F0502020204030204" pitchFamily="34" charset="0"/>
                <a:cs typeface="Times New Roman" panose="02020603050405020304" pitchFamily="18" charset="0"/>
                <a:sym typeface="Symbol" panose="05050102010706020507" pitchFamily="18" charset="2"/>
              </a:rPr>
              <a:t> ∞</a:t>
            </a:r>
            <a:r>
              <a:rPr lang="en-US" altLang="en-US" sz="2000" baseline="-30000" dirty="0" smtClean="0">
                <a:latin typeface="Calibri" panose="020F0502020204030204" pitchFamily="34" charset="0"/>
                <a:cs typeface="Times New Roman" panose="02020603050405020304" pitchFamily="18" charset="0"/>
              </a:rPr>
              <a:t> </a:t>
            </a:r>
            <a:r>
              <a:rPr lang="en-US" altLang="en-US" sz="2000" dirty="0" smtClean="0">
                <a:latin typeface="Calibri" panose="020F0502020204030204" pitchFamily="34" charset="0"/>
                <a:cs typeface="Times New Roman" panose="02020603050405020304" pitchFamily="18" charset="0"/>
              </a:rPr>
              <a:t>norm) distance. </a:t>
            </a:r>
          </a:p>
          <a:p>
            <a:pPr lvl="1" eaLnBrk="1" hangingPunct="1"/>
            <a:r>
              <a:rPr lang="en-US" altLang="en-US" sz="2000" dirty="0" smtClean="0">
                <a:latin typeface="Calibri" panose="020F0502020204030204" pitchFamily="34" charset="0"/>
                <a:cs typeface="Times New Roman" panose="02020603050405020304" pitchFamily="18" charset="0"/>
              </a:rPr>
              <a:t>This is the maximum difference between any component (attribute) of the vectors</a:t>
            </a:r>
          </a:p>
          <a:p>
            <a:pPr lvl="1" eaLnBrk="1" hangingPunct="1"/>
            <a:endParaRPr lang="en-US" altLang="en-US" sz="2000" dirty="0" smtClean="0">
              <a:latin typeface="Calibri" panose="020F0502020204030204" pitchFamily="34" charset="0"/>
              <a:cs typeface="Times New Roman" panose="02020603050405020304" pitchFamily="18" charset="0"/>
            </a:endParaRPr>
          </a:p>
        </p:txBody>
      </p:sp>
      <p:graphicFrame>
        <p:nvGraphicFramePr>
          <p:cNvPr id="8194" name="Object 4"/>
          <p:cNvGraphicFramePr>
            <a:graphicFrameLocks noChangeAspect="1"/>
          </p:cNvGraphicFramePr>
          <p:nvPr/>
        </p:nvGraphicFramePr>
        <p:xfrm>
          <a:off x="2063750" y="3455988"/>
          <a:ext cx="5005388" cy="582612"/>
        </p:xfrm>
        <a:graphic>
          <a:graphicData uri="http://schemas.openxmlformats.org/presentationml/2006/ole">
            <mc:AlternateContent xmlns:mc="http://schemas.openxmlformats.org/markup-compatibility/2006">
              <mc:Choice xmlns:v="urn:schemas-microsoft-com:vml" Requires="v">
                <p:oleObj spid="_x0000_s8432" name="Equation" r:id="rId4" imgW="5003800" imgH="584200" progId="Equation.3">
                  <p:embed/>
                </p:oleObj>
              </mc:Choice>
              <mc:Fallback>
                <p:oleObj name="Equation" r:id="rId4" imgW="5003800" imgH="584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0" y="3455988"/>
                        <a:ext cx="5005388"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195" name="Object 5"/>
          <p:cNvGraphicFramePr>
            <a:graphicFrameLocks noGrp="1" noChangeAspect="1"/>
          </p:cNvGraphicFramePr>
          <p:nvPr>
            <p:ph sz="half" idx="2"/>
            <p:extLst>
              <p:ext uri="{D42A27DB-BD31-4B8C-83A1-F6EECF244321}">
                <p14:modId xmlns:p14="http://schemas.microsoft.com/office/powerpoint/2010/main" val="2080744572"/>
              </p:ext>
            </p:extLst>
          </p:nvPr>
        </p:nvGraphicFramePr>
        <p:xfrm>
          <a:off x="2509044" y="2133600"/>
          <a:ext cx="4114800" cy="414338"/>
        </p:xfrm>
        <a:graphic>
          <a:graphicData uri="http://schemas.openxmlformats.org/presentationml/2006/ole">
            <mc:AlternateContent xmlns:mc="http://schemas.openxmlformats.org/markup-compatibility/2006">
              <mc:Choice xmlns:v="urn:schemas-microsoft-com:vml" Requires="v">
                <p:oleObj spid="_x0000_s8433" name="Microsoft Equation 3.0" r:id="rId6" imgW="4292600" imgH="431800" progId="Equation.3">
                  <p:embed/>
                </p:oleObj>
              </mc:Choice>
              <mc:Fallback>
                <p:oleObj name="Microsoft Equation 3.0" r:id="rId6" imgW="4292600" imgH="431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9044" y="2133600"/>
                        <a:ext cx="41148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199"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5257800"/>
            <a:ext cx="60198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6E6C9A7-28ED-4469-91E9-BCD2956F9E82}" type="slidenum">
              <a:rPr lang="en-US" altLang="en-US" sz="1200"/>
              <a:pPr/>
              <a:t>6</a:t>
            </a:fld>
            <a:endParaRPr lang="en-US" altLang="en-US" sz="1200"/>
          </a:p>
        </p:txBody>
      </p:sp>
      <p:sp>
        <p:nvSpPr>
          <p:cNvPr id="22531" name="Rectangle 2"/>
          <p:cNvSpPr>
            <a:spLocks noGrp="1" noChangeArrowheads="1"/>
          </p:cNvSpPr>
          <p:nvPr>
            <p:ph type="title"/>
          </p:nvPr>
        </p:nvSpPr>
        <p:spPr/>
        <p:txBody>
          <a:bodyPr/>
          <a:lstStyle/>
          <a:p>
            <a:pPr eaLnBrk="1" hangingPunct="1"/>
            <a:r>
              <a:rPr lang="en-US" altLang="en-US" smtClean="0">
                <a:solidFill>
                  <a:srgbClr val="170981"/>
                </a:solidFill>
              </a:rPr>
              <a:t>Numeric Attribute Types</a:t>
            </a:r>
            <a:r>
              <a:rPr lang="en-US" altLang="en-US" smtClean="0">
                <a:solidFill>
                  <a:schemeClr val="hlink"/>
                </a:solidFill>
              </a:rPr>
              <a:t> </a:t>
            </a:r>
          </a:p>
        </p:txBody>
      </p:sp>
      <p:sp>
        <p:nvSpPr>
          <p:cNvPr id="22532" name="Rectangle 3"/>
          <p:cNvSpPr>
            <a:spLocks noGrp="1" noChangeArrowheads="1"/>
          </p:cNvSpPr>
          <p:nvPr>
            <p:ph type="body" idx="1"/>
          </p:nvPr>
        </p:nvSpPr>
        <p:spPr>
          <a:xfrm>
            <a:off x="304800" y="1295400"/>
            <a:ext cx="8382000" cy="5257800"/>
          </a:xfrm>
        </p:spPr>
        <p:txBody>
          <a:bodyPr/>
          <a:lstStyle/>
          <a:p>
            <a:pPr marL="292100" indent="-292100" eaLnBrk="1" hangingPunct="1">
              <a:lnSpc>
                <a:spcPct val="90000"/>
              </a:lnSpc>
            </a:pPr>
            <a:r>
              <a:rPr lang="en-US" altLang="en-US" sz="2400" dirty="0" smtClean="0"/>
              <a:t>Quantitative (integer or real-valued). Can do math on them i.e. mean, median and mode, etc.</a:t>
            </a:r>
          </a:p>
          <a:p>
            <a:pPr marL="292100" indent="-292100" eaLnBrk="1" hangingPunct="1">
              <a:lnSpc>
                <a:spcPct val="90000"/>
              </a:lnSpc>
            </a:pPr>
            <a:r>
              <a:rPr lang="en-US" altLang="en-US" sz="2400" b="1" dirty="0" smtClean="0"/>
              <a:t>Interval Scaled</a:t>
            </a:r>
          </a:p>
          <a:p>
            <a:pPr marL="1257300" lvl="2" indent="-393700" eaLnBrk="1" hangingPunct="1">
              <a:lnSpc>
                <a:spcPct val="90000"/>
              </a:lnSpc>
            </a:pPr>
            <a:r>
              <a:rPr lang="en-US" altLang="en-US" dirty="0" smtClean="0"/>
              <a:t>Measured on a scale of </a:t>
            </a:r>
            <a:r>
              <a:rPr lang="en-US" altLang="en-US" b="1" dirty="0" smtClean="0"/>
              <a:t>equal-sized units</a:t>
            </a:r>
          </a:p>
          <a:p>
            <a:pPr marL="1257300" lvl="2" indent="-393700" eaLnBrk="1" hangingPunct="1">
              <a:lnSpc>
                <a:spcPct val="90000"/>
              </a:lnSpc>
            </a:pPr>
            <a:r>
              <a:rPr lang="en-US" altLang="en-US" dirty="0" smtClean="0"/>
              <a:t>Values have order</a:t>
            </a:r>
          </a:p>
          <a:p>
            <a:pPr marL="1714500" lvl="3" indent="-393700" eaLnBrk="1" hangingPunct="1">
              <a:lnSpc>
                <a:spcPct val="90000"/>
              </a:lnSpc>
            </a:pPr>
            <a:r>
              <a:rPr lang="en-US" altLang="en-US" sz="2400" dirty="0" smtClean="0"/>
              <a:t>E.g., </a:t>
            </a:r>
            <a:r>
              <a:rPr lang="en-US" altLang="en-US" sz="2400" i="1" dirty="0" smtClean="0"/>
              <a:t>temperature in </a:t>
            </a:r>
            <a:r>
              <a:rPr lang="en-US" altLang="en-US" sz="2400" i="1" dirty="0" err="1" smtClean="0"/>
              <a:t>C</a:t>
            </a:r>
            <a:r>
              <a:rPr lang="en-US" altLang="en-US" sz="2400" i="1" dirty="0" err="1" smtClean="0">
                <a:cs typeface="Tahoma" panose="020B0604030504040204" pitchFamily="34" charset="0"/>
              </a:rPr>
              <a:t>˚</a:t>
            </a:r>
            <a:r>
              <a:rPr lang="en-US" altLang="en-US" sz="2400" i="1" dirty="0" err="1" smtClean="0"/>
              <a:t>or</a:t>
            </a:r>
            <a:r>
              <a:rPr lang="en-US" altLang="en-US" sz="2400" i="1" dirty="0" smtClean="0"/>
              <a:t> F</a:t>
            </a:r>
            <a:r>
              <a:rPr lang="en-US" altLang="en-US" sz="2400" i="1" dirty="0" smtClean="0">
                <a:cs typeface="Tahoma" panose="020B0604030504040204" pitchFamily="34" charset="0"/>
              </a:rPr>
              <a:t>˚</a:t>
            </a:r>
            <a:r>
              <a:rPr lang="en-US" altLang="en-US" sz="2400" i="1" dirty="0" smtClean="0"/>
              <a:t>, calendar dates</a:t>
            </a:r>
          </a:p>
          <a:p>
            <a:pPr marL="1257300" lvl="2" indent="-393700" eaLnBrk="1" hangingPunct="1">
              <a:lnSpc>
                <a:spcPct val="90000"/>
              </a:lnSpc>
            </a:pPr>
            <a:r>
              <a:rPr lang="en-US" altLang="en-US" dirty="0" smtClean="0"/>
              <a:t>No true zero-point. 0</a:t>
            </a:r>
            <a:r>
              <a:rPr lang="en-US" altLang="en-US" i="1" dirty="0" smtClean="0">
                <a:cs typeface="Tahoma" panose="020B0604030504040204" pitchFamily="34" charset="0"/>
              </a:rPr>
              <a:t>˚ C is not showing “no temp”</a:t>
            </a:r>
            <a:endParaRPr lang="en-US" altLang="en-US" dirty="0" smtClean="0"/>
          </a:p>
          <a:p>
            <a:pPr marL="292100" indent="-292100" eaLnBrk="1" hangingPunct="1">
              <a:lnSpc>
                <a:spcPct val="90000"/>
              </a:lnSpc>
            </a:pPr>
            <a:r>
              <a:rPr lang="en-US" altLang="en-US" sz="2400" b="1" dirty="0" smtClean="0"/>
              <a:t>Ratio Scaled</a:t>
            </a:r>
          </a:p>
          <a:p>
            <a:pPr marL="1257300" lvl="2" indent="-393700" eaLnBrk="1" hangingPunct="1">
              <a:lnSpc>
                <a:spcPct val="90000"/>
              </a:lnSpc>
            </a:pPr>
            <a:r>
              <a:rPr lang="en-US" altLang="en-US" dirty="0" smtClean="0"/>
              <a:t>Inherent </a:t>
            </a:r>
            <a:r>
              <a:rPr lang="en-US" altLang="en-US" b="1" dirty="0" smtClean="0"/>
              <a:t>zero-point</a:t>
            </a:r>
          </a:p>
          <a:p>
            <a:pPr marL="1714500" lvl="3" indent="-393700" eaLnBrk="1" hangingPunct="1">
              <a:lnSpc>
                <a:spcPct val="90000"/>
              </a:lnSpc>
            </a:pPr>
            <a:r>
              <a:rPr lang="en-US" altLang="en-US" sz="2400" dirty="0" smtClean="0"/>
              <a:t>e.g., </a:t>
            </a:r>
            <a:r>
              <a:rPr lang="en-US" altLang="en-US" sz="2400" i="1" dirty="0" smtClean="0"/>
              <a:t>length, counts, monetary quantities, years of experience, word counts, weight, height etc.</a:t>
            </a:r>
            <a:endParaRPr lang="en-US" altLang="en-US" sz="1800" i="1" dirty="0" smtClean="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5B0633A-0D0A-45C4-A343-34F1AAA4981E}" type="slidenum">
              <a:rPr lang="en-US" altLang="en-US" sz="1200"/>
              <a:pPr/>
              <a:t>60</a:t>
            </a:fld>
            <a:endParaRPr lang="en-US" altLang="en-US" sz="1200"/>
          </a:p>
        </p:txBody>
      </p:sp>
      <p:sp>
        <p:nvSpPr>
          <p:cNvPr id="9224" name="Rectangle 2"/>
          <p:cNvSpPr>
            <a:spLocks noGrp="1" noChangeArrowheads="1"/>
          </p:cNvSpPr>
          <p:nvPr>
            <p:ph type="title"/>
          </p:nvPr>
        </p:nvSpPr>
        <p:spPr/>
        <p:txBody>
          <a:bodyPr/>
          <a:lstStyle/>
          <a:p>
            <a:pPr eaLnBrk="1" hangingPunct="1"/>
            <a:r>
              <a:rPr lang="en-US" altLang="en-US" smtClean="0"/>
              <a:t>Example: Minkowski Distance</a:t>
            </a:r>
          </a:p>
        </p:txBody>
      </p:sp>
      <p:sp>
        <p:nvSpPr>
          <p:cNvPr id="9225" name="Text Box 3"/>
          <p:cNvSpPr txBox="1">
            <a:spLocks noChangeArrowheads="1"/>
          </p:cNvSpPr>
          <p:nvPr/>
        </p:nvSpPr>
        <p:spPr bwMode="auto">
          <a:xfrm>
            <a:off x="5334000" y="838200"/>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r>
              <a:rPr lang="en-US" altLang="en-US" sz="2000" b="1">
                <a:latin typeface="Arial" panose="020B0604020202020204" pitchFamily="34" charset="0"/>
              </a:rPr>
              <a:t>Dissimilarity Matrices</a:t>
            </a:r>
          </a:p>
        </p:txBody>
      </p:sp>
      <p:graphicFrame>
        <p:nvGraphicFramePr>
          <p:cNvPr id="9218" name="Object 4"/>
          <p:cNvGraphicFramePr>
            <a:graphicFrameLocks noChangeAspect="1"/>
          </p:cNvGraphicFramePr>
          <p:nvPr/>
        </p:nvGraphicFramePr>
        <p:xfrm>
          <a:off x="304800" y="1219200"/>
          <a:ext cx="2962275" cy="1363663"/>
        </p:xfrm>
        <a:graphic>
          <a:graphicData uri="http://schemas.openxmlformats.org/presentationml/2006/ole">
            <mc:AlternateContent xmlns:mc="http://schemas.openxmlformats.org/markup-compatibility/2006">
              <mc:Choice xmlns:v="urn:schemas-microsoft-com:vml" Requires="v">
                <p:oleObj spid="_x0000_s9799" name="Worksheet" r:id="rId4" imgW="1854200" imgH="825500" progId="Excel.Sheet.8">
                  <p:embed/>
                </p:oleObj>
              </mc:Choice>
              <mc:Fallback>
                <p:oleObj name="Worksheet" r:id="rId4" imgW="1854200" imgH="825500" progId="Excel.Shee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19200"/>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30053" name="Object 5"/>
          <p:cNvGraphicFramePr>
            <a:graphicFrameLocks noChangeAspect="1"/>
          </p:cNvGraphicFramePr>
          <p:nvPr/>
        </p:nvGraphicFramePr>
        <p:xfrm>
          <a:off x="3810000" y="1600200"/>
          <a:ext cx="4948238" cy="1320800"/>
        </p:xfrm>
        <a:graphic>
          <a:graphicData uri="http://schemas.openxmlformats.org/presentationml/2006/ole">
            <mc:AlternateContent xmlns:mc="http://schemas.openxmlformats.org/markup-compatibility/2006">
              <mc:Choice xmlns:v="urn:schemas-microsoft-com:vml" Requires="v">
                <p:oleObj spid="_x0000_s9800" name="Worksheet" r:id="rId6" imgW="3073400" imgH="825500" progId="Excel.Sheet.8">
                  <p:embed/>
                </p:oleObj>
              </mc:Choice>
              <mc:Fallback>
                <p:oleObj name="Worksheet" r:id="rId6" imgW="3073400" imgH="825500" progId="Excel.Sheet.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16002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30054" name="Object 6"/>
          <p:cNvGraphicFramePr>
            <a:graphicFrameLocks noChangeAspect="1"/>
          </p:cNvGraphicFramePr>
          <p:nvPr/>
        </p:nvGraphicFramePr>
        <p:xfrm>
          <a:off x="3810000" y="3429000"/>
          <a:ext cx="4948238" cy="1320800"/>
        </p:xfrm>
        <a:graphic>
          <a:graphicData uri="http://schemas.openxmlformats.org/presentationml/2006/ole">
            <mc:AlternateContent xmlns:mc="http://schemas.openxmlformats.org/markup-compatibility/2006">
              <mc:Choice xmlns:v="urn:schemas-microsoft-com:vml" Requires="v">
                <p:oleObj spid="_x0000_s9801" name="Worksheet" r:id="rId8" imgW="3073400" imgH="825500" progId="Excel.Sheet.8">
                  <p:embed/>
                </p:oleObj>
              </mc:Choice>
              <mc:Fallback>
                <p:oleObj name="Worksheet" r:id="rId8" imgW="3073400" imgH="825500" progId="Excel.Sheet.8">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34290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30055" name="Object 7"/>
          <p:cNvGraphicFramePr>
            <a:graphicFrameLocks noChangeAspect="1"/>
          </p:cNvGraphicFramePr>
          <p:nvPr/>
        </p:nvGraphicFramePr>
        <p:xfrm>
          <a:off x="3810000" y="5254625"/>
          <a:ext cx="4872038" cy="1374775"/>
        </p:xfrm>
        <a:graphic>
          <a:graphicData uri="http://schemas.openxmlformats.org/presentationml/2006/ole">
            <mc:AlternateContent xmlns:mc="http://schemas.openxmlformats.org/markup-compatibility/2006">
              <mc:Choice xmlns:v="urn:schemas-microsoft-com:vml" Requires="v">
                <p:oleObj spid="_x0000_s9802" name="Worksheet" r:id="rId10" imgW="3073400" imgH="850900" progId="Excel.Sheet.8">
                  <p:embed/>
                </p:oleObj>
              </mc:Choice>
              <mc:Fallback>
                <p:oleObj name="Worksheet" r:id="rId10" imgW="3073400" imgH="850900" progId="Excel.Sheet.8">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0" y="5254625"/>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226" name="Rectangle 16"/>
          <p:cNvSpPr>
            <a:spLocks noChangeArrowheads="1"/>
          </p:cNvSpPr>
          <p:nvPr/>
        </p:nvSpPr>
        <p:spPr bwMode="auto">
          <a:xfrm>
            <a:off x="3595688" y="1066800"/>
            <a:ext cx="2576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b="1"/>
              <a:t>Manhattan (L</a:t>
            </a:r>
            <a:r>
              <a:rPr lang="en-US" altLang="en-US" b="1" baseline="-25000"/>
              <a:t>1</a:t>
            </a:r>
            <a:r>
              <a:rPr lang="en-US" altLang="en-US" b="1"/>
              <a:t>)</a:t>
            </a:r>
          </a:p>
        </p:txBody>
      </p:sp>
      <p:sp>
        <p:nvSpPr>
          <p:cNvPr id="130057" name="Rectangle 17"/>
          <p:cNvSpPr>
            <a:spLocks noChangeArrowheads="1"/>
          </p:cNvSpPr>
          <p:nvPr/>
        </p:nvSpPr>
        <p:spPr bwMode="auto">
          <a:xfrm>
            <a:off x="3581400" y="2895600"/>
            <a:ext cx="2332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b="1"/>
              <a:t>Euclidean (L</a:t>
            </a:r>
            <a:r>
              <a:rPr lang="en-US" altLang="en-US" b="1" baseline="-25000"/>
              <a:t>2</a:t>
            </a:r>
            <a:r>
              <a:rPr lang="en-US" altLang="en-US" b="1"/>
              <a:t>)</a:t>
            </a:r>
          </a:p>
        </p:txBody>
      </p:sp>
      <p:sp>
        <p:nvSpPr>
          <p:cNvPr id="130058" name="Rectangle 18"/>
          <p:cNvSpPr>
            <a:spLocks noChangeArrowheads="1"/>
          </p:cNvSpPr>
          <p:nvPr/>
        </p:nvSpPr>
        <p:spPr bwMode="auto">
          <a:xfrm>
            <a:off x="3657600" y="4800600"/>
            <a:ext cx="194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b="1"/>
              <a:t>Supremum </a:t>
            </a:r>
          </a:p>
        </p:txBody>
      </p:sp>
      <p:graphicFrame>
        <p:nvGraphicFramePr>
          <p:cNvPr id="9222" name="Object 19"/>
          <p:cNvGraphicFramePr>
            <a:graphicFrameLocks noChangeAspect="1"/>
          </p:cNvGraphicFramePr>
          <p:nvPr/>
        </p:nvGraphicFramePr>
        <p:xfrm>
          <a:off x="265113" y="2819400"/>
          <a:ext cx="3006725" cy="3810000"/>
        </p:xfrm>
        <a:graphic>
          <a:graphicData uri="http://schemas.openxmlformats.org/presentationml/2006/ole">
            <mc:AlternateContent xmlns:mc="http://schemas.openxmlformats.org/markup-compatibility/2006">
              <mc:Choice xmlns:v="urn:schemas-microsoft-com:vml" Requires="v">
                <p:oleObj spid="_x0000_s9803" name="SmartDraw" r:id="rId12" imgW="4379976" imgH="5551932" progId="SmartDraw.2">
                  <p:embed/>
                </p:oleObj>
              </mc:Choice>
              <mc:Fallback>
                <p:oleObj name="SmartDraw" r:id="rId12" imgW="4379976" imgH="5551932" progId="SmartDraw.2">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5113" y="2819400"/>
                        <a:ext cx="300672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0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00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0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0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7" grpId="0"/>
      <p:bldP spid="13005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smtClean="0"/>
              <a:t>Exercise 9</a:t>
            </a:r>
          </a:p>
        </p:txBody>
      </p:sp>
      <p:sp>
        <p:nvSpPr>
          <p:cNvPr id="64515" name="Content Placeholder 2"/>
          <p:cNvSpPr>
            <a:spLocks noGrp="1"/>
          </p:cNvSpPr>
          <p:nvPr>
            <p:ph idx="1"/>
          </p:nvPr>
        </p:nvSpPr>
        <p:spPr/>
        <p:txBody>
          <a:bodyPr/>
          <a:lstStyle/>
          <a:p>
            <a:r>
              <a:rPr lang="en-US" altLang="en-US" smtClean="0"/>
              <a:t>Find the distance based on the attributes “Age” and “Salary” between </a:t>
            </a:r>
          </a:p>
          <a:p>
            <a:pPr lvl="1"/>
            <a:r>
              <a:rPr lang="en-US" altLang="en-US" smtClean="0"/>
              <a:t>Ali and Bilal (Euclidean)</a:t>
            </a:r>
          </a:p>
          <a:p>
            <a:pPr lvl="1"/>
            <a:r>
              <a:rPr lang="en-US" altLang="en-US" smtClean="0"/>
              <a:t>Ali and Bilal (Supremum)</a:t>
            </a:r>
          </a:p>
          <a:p>
            <a:pPr lvl="1"/>
            <a:endParaRPr lang="en-US" altLang="en-US" smtClean="0"/>
          </a:p>
          <a:p>
            <a:pPr lvl="1"/>
            <a:endParaRPr lang="en-US" altLang="en-US" smtClean="0"/>
          </a:p>
        </p:txBody>
      </p:sp>
      <p:sp>
        <p:nvSpPr>
          <p:cNvPr id="6451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EA2C39A-220F-4FF2-B32D-669DFDCF6384}" type="slidenum">
              <a:rPr lang="en-US" altLang="en-US" sz="1200"/>
              <a:pPr/>
              <a:t>61</a:t>
            </a:fld>
            <a:endParaRPr lang="en-US" altLang="en-US" sz="1200"/>
          </a:p>
        </p:txBody>
      </p:sp>
      <p:graphicFrame>
        <p:nvGraphicFramePr>
          <p:cNvPr id="5" name="Table 4"/>
          <p:cNvGraphicFramePr>
            <a:graphicFrameLocks noGrp="1"/>
          </p:cNvGraphicFramePr>
          <p:nvPr>
            <p:extLst>
              <p:ext uri="{D42A27DB-BD31-4B8C-83A1-F6EECF244321}">
                <p14:modId xmlns:p14="http://schemas.microsoft.com/office/powerpoint/2010/main" val="3865715950"/>
              </p:ext>
            </p:extLst>
          </p:nvPr>
        </p:nvGraphicFramePr>
        <p:xfrm>
          <a:off x="1181100" y="3810000"/>
          <a:ext cx="7010401" cy="1636087"/>
        </p:xfrm>
        <a:graphic>
          <a:graphicData uri="http://schemas.openxmlformats.org/drawingml/2006/table">
            <a:tbl>
              <a:tblPr>
                <a:tableStyleId>{5C22544A-7EE6-4342-B048-85BDC9FD1C3A}</a:tableStyleId>
              </a:tblPr>
              <a:tblGrid>
                <a:gridCol w="532279">
                  <a:extLst>
                    <a:ext uri="{9D8B030D-6E8A-4147-A177-3AD203B41FA5}">
                      <a16:colId xmlns:a16="http://schemas.microsoft.com/office/drawing/2014/main" val="20000"/>
                    </a:ext>
                  </a:extLst>
                </a:gridCol>
                <a:gridCol w="1175964">
                  <a:extLst>
                    <a:ext uri="{9D8B030D-6E8A-4147-A177-3AD203B41FA5}">
                      <a16:colId xmlns:a16="http://schemas.microsoft.com/office/drawing/2014/main" val="20001"/>
                    </a:ext>
                  </a:extLst>
                </a:gridCol>
                <a:gridCol w="1155334">
                  <a:extLst>
                    <a:ext uri="{9D8B030D-6E8A-4147-A177-3AD203B41FA5}">
                      <a16:colId xmlns:a16="http://schemas.microsoft.com/office/drawing/2014/main" val="20002"/>
                    </a:ext>
                  </a:extLst>
                </a:gridCol>
                <a:gridCol w="973782">
                  <a:extLst>
                    <a:ext uri="{9D8B030D-6E8A-4147-A177-3AD203B41FA5}">
                      <a16:colId xmlns:a16="http://schemas.microsoft.com/office/drawing/2014/main" val="20003"/>
                    </a:ext>
                  </a:extLst>
                </a:gridCol>
                <a:gridCol w="1171839">
                  <a:extLst>
                    <a:ext uri="{9D8B030D-6E8A-4147-A177-3AD203B41FA5}">
                      <a16:colId xmlns:a16="http://schemas.microsoft.com/office/drawing/2014/main" val="20004"/>
                    </a:ext>
                  </a:extLst>
                </a:gridCol>
                <a:gridCol w="383736">
                  <a:extLst>
                    <a:ext uri="{9D8B030D-6E8A-4147-A177-3AD203B41FA5}">
                      <a16:colId xmlns:a16="http://schemas.microsoft.com/office/drawing/2014/main" val="20005"/>
                    </a:ext>
                  </a:extLst>
                </a:gridCol>
                <a:gridCol w="1072810">
                  <a:extLst>
                    <a:ext uri="{9D8B030D-6E8A-4147-A177-3AD203B41FA5}">
                      <a16:colId xmlns:a16="http://schemas.microsoft.com/office/drawing/2014/main" val="20006"/>
                    </a:ext>
                  </a:extLst>
                </a:gridCol>
                <a:gridCol w="544657">
                  <a:extLst>
                    <a:ext uri="{9D8B030D-6E8A-4147-A177-3AD203B41FA5}">
                      <a16:colId xmlns:a16="http://schemas.microsoft.com/office/drawing/2014/main" val="20007"/>
                    </a:ext>
                  </a:extLst>
                </a:gridCol>
              </a:tblGrid>
              <a:tr h="517670">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Color</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Food</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Chess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Football</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Age</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Salary (1000s)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Grade</a:t>
                      </a:r>
                      <a:endParaRPr lang="en-US" sz="14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Blue</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4956">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Pasta</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Burger</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A</a:t>
                      </a:r>
                      <a:endParaRPr lang="en-US" sz="14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algn="just"/>
            <a:r>
              <a:rPr lang="en-US" altLang="en-US" dirty="0" smtClean="0"/>
              <a:t>Exercise 9</a:t>
            </a:r>
          </a:p>
        </p:txBody>
      </p:sp>
      <mc:AlternateContent xmlns:mc="http://schemas.openxmlformats.org/markup-compatibility/2006" xmlns:a14="http://schemas.microsoft.com/office/drawing/2010/main">
        <mc:Choice Requires="a14">
          <p:sp>
            <p:nvSpPr>
              <p:cNvPr id="10244" name="Content Placeholder 2"/>
              <p:cNvSpPr>
                <a:spLocks noGrp="1"/>
              </p:cNvSpPr>
              <p:nvPr>
                <p:ph idx="1"/>
              </p:nvPr>
            </p:nvSpPr>
            <p:spPr/>
            <p:txBody>
              <a:bodyPr/>
              <a:lstStyle/>
              <a:p>
                <a:r>
                  <a:rPr lang="en-US" altLang="en-US" dirty="0" smtClean="0"/>
                  <a:t>Find the distance based on the attributes “Age” and “Salary” between </a:t>
                </a:r>
              </a:p>
              <a:p>
                <a:pPr lvl="1"/>
                <a:r>
                  <a:rPr lang="en-US" altLang="en-US" dirty="0" smtClean="0"/>
                  <a:t>Ali and Bilal (Euclidean)</a:t>
                </a:r>
              </a:p>
              <a:p>
                <a:pPr lvl="2"/>
                <a:r>
                  <a:rPr lang="en-US" altLang="en-US" dirty="0" smtClean="0"/>
                  <a:t>dist</a:t>
                </a:r>
                <a:r>
                  <a:rPr lang="en-US" altLang="en-US" dirty="0"/>
                  <a:t>(</a:t>
                </a:r>
                <a:r>
                  <a:rPr lang="en-US" altLang="en-US" dirty="0" err="1"/>
                  <a:t>Ali,Bilal</a:t>
                </a:r>
                <a:r>
                  <a:rPr lang="en-US" altLang="en-US" dirty="0"/>
                  <a:t>) </a:t>
                </a:r>
                <a:r>
                  <a:rPr lang="en-US" altLang="en-US" dirty="0" smtClean="0"/>
                  <a:t>= </a:t>
                </a:r>
                <a14:m>
                  <m:oMath xmlns:m="http://schemas.openxmlformats.org/officeDocument/2006/math">
                    <m:rad>
                      <m:radPr>
                        <m:degHide m:val="on"/>
                        <m:ctrlPr>
                          <a:rPr lang="en-US" altLang="en-US" b="0" i="1" smtClean="0">
                            <a:latin typeface="Cambria Math" panose="02040503050406030204" pitchFamily="18" charset="0"/>
                          </a:rPr>
                        </m:ctrlPr>
                      </m:radPr>
                      <m:deg/>
                      <m:e>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5</m:t>
                            </m:r>
                          </m:e>
                          <m:sup>
                            <m:r>
                              <a:rPr lang="en-US" altLang="en-US" b="0" i="1" smtClean="0">
                                <a:latin typeface="Cambria Math" panose="02040503050406030204" pitchFamily="18" charset="0"/>
                              </a:rPr>
                              <m:t>2</m:t>
                            </m:r>
                          </m:sup>
                        </m:sSup>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9</m:t>
                            </m:r>
                          </m:e>
                          <m:sup>
                            <m:r>
                              <a:rPr lang="en-US" altLang="en-US" b="0" i="1" smtClean="0">
                                <a:latin typeface="Cambria Math" panose="02040503050406030204" pitchFamily="18" charset="0"/>
                              </a:rPr>
                              <m:t>2</m:t>
                            </m:r>
                          </m:sup>
                        </m:sSup>
                      </m:e>
                    </m:rad>
                    <m:r>
                      <a:rPr lang="en-US" altLang="en-US" b="0" i="1" smtClean="0">
                        <a:latin typeface="Cambria Math" panose="02040503050406030204" pitchFamily="18" charset="0"/>
                      </a:rPr>
                      <m:t>=</m:t>
                    </m:r>
                    <m:rad>
                      <m:radPr>
                        <m:degHide m:val="on"/>
                        <m:ctrlPr>
                          <a:rPr lang="en-US" altLang="en-US" i="1">
                            <a:latin typeface="Cambria Math" panose="02040503050406030204" pitchFamily="18" charset="0"/>
                          </a:rPr>
                        </m:ctrlPr>
                      </m:radPr>
                      <m:deg/>
                      <m:e>
                        <m:r>
                          <a:rPr lang="en-US" altLang="en-US" b="0" i="1" smtClean="0">
                            <a:latin typeface="Cambria Math" panose="02040503050406030204" pitchFamily="18" charset="0"/>
                          </a:rPr>
                          <m:t>106</m:t>
                        </m:r>
                      </m:e>
                    </m:rad>
                  </m:oMath>
                </a14:m>
                <a:endParaRPr lang="en-US" altLang="en-US" dirty="0" smtClean="0"/>
              </a:p>
              <a:p>
                <a:pPr lvl="1"/>
                <a:r>
                  <a:rPr lang="en-US" altLang="en-US" dirty="0" smtClean="0"/>
                  <a:t>Ali and Bilal (Supremum)</a:t>
                </a:r>
              </a:p>
              <a:p>
                <a:pPr lvl="2"/>
                <a:r>
                  <a:rPr lang="en-US" altLang="en-US" dirty="0" err="1" smtClean="0"/>
                  <a:t>dist</a:t>
                </a:r>
                <a:r>
                  <a:rPr lang="en-US" altLang="en-US" dirty="0" smtClean="0"/>
                  <a:t>(</a:t>
                </a:r>
                <a:r>
                  <a:rPr lang="en-US" altLang="en-US" dirty="0" err="1" smtClean="0"/>
                  <a:t>Ali,Bilal</a:t>
                </a:r>
                <a:r>
                  <a:rPr lang="en-US" altLang="en-US" dirty="0" smtClean="0"/>
                  <a:t>) = max(5,9) = 9</a:t>
                </a:r>
              </a:p>
              <a:p>
                <a:pPr lvl="2"/>
                <a:endParaRPr lang="en-US" altLang="en-US" dirty="0" smtClean="0"/>
              </a:p>
            </p:txBody>
          </p:sp>
        </mc:Choice>
        <mc:Fallback xmlns="">
          <p:sp>
            <p:nvSpPr>
              <p:cNvPr id="10244" name="Content Placeholder 2"/>
              <p:cNvSpPr>
                <a:spLocks noGrp="1" noRot="1" noChangeAspect="1" noMove="1" noResize="1" noEditPoints="1" noAdjustHandles="1" noChangeArrowheads="1" noChangeShapeType="1" noTextEdit="1"/>
              </p:cNvSpPr>
              <p:nvPr>
                <p:ph idx="1"/>
              </p:nvPr>
            </p:nvSpPr>
            <p:spPr>
              <a:blipFill>
                <a:blip r:embed="rId3"/>
                <a:stretch>
                  <a:fillRect l="-291" t="-1294"/>
                </a:stretch>
              </a:blipFill>
            </p:spPr>
            <p:txBody>
              <a:bodyPr/>
              <a:lstStyle/>
              <a:p>
                <a:r>
                  <a:rPr lang="en-US">
                    <a:noFill/>
                  </a:rPr>
                  <a:t> </a:t>
                </a:r>
              </a:p>
            </p:txBody>
          </p:sp>
        </mc:Fallback>
      </mc:AlternateContent>
      <p:sp>
        <p:nvSpPr>
          <p:cNvPr id="1024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8625588-8A26-4108-8745-8623D6DD11F9}" type="slidenum">
              <a:rPr lang="en-US" altLang="en-US" sz="1200"/>
              <a:pPr/>
              <a:t>62</a:t>
            </a:fld>
            <a:endParaRPr lang="en-US" altLang="en-US" sz="1200"/>
          </a:p>
        </p:txBody>
      </p:sp>
      <p:graphicFrame>
        <p:nvGraphicFramePr>
          <p:cNvPr id="5" name="Table 4"/>
          <p:cNvGraphicFramePr>
            <a:graphicFrameLocks noGrp="1"/>
          </p:cNvGraphicFramePr>
          <p:nvPr/>
        </p:nvGraphicFramePr>
        <p:xfrm>
          <a:off x="2133600" y="5029200"/>
          <a:ext cx="7010401" cy="1828801"/>
        </p:xfrm>
        <a:graphic>
          <a:graphicData uri="http://schemas.openxmlformats.org/drawingml/2006/table">
            <a:tbl>
              <a:tblPr>
                <a:tableStyleId>{5C22544A-7EE6-4342-B048-85BDC9FD1C3A}</a:tableStyleId>
              </a:tblPr>
              <a:tblGrid>
                <a:gridCol w="532279">
                  <a:extLst>
                    <a:ext uri="{9D8B030D-6E8A-4147-A177-3AD203B41FA5}">
                      <a16:colId xmlns:a16="http://schemas.microsoft.com/office/drawing/2014/main" val="20000"/>
                    </a:ext>
                  </a:extLst>
                </a:gridCol>
                <a:gridCol w="1175964">
                  <a:extLst>
                    <a:ext uri="{9D8B030D-6E8A-4147-A177-3AD203B41FA5}">
                      <a16:colId xmlns:a16="http://schemas.microsoft.com/office/drawing/2014/main" val="20001"/>
                    </a:ext>
                  </a:extLst>
                </a:gridCol>
                <a:gridCol w="1155334">
                  <a:extLst>
                    <a:ext uri="{9D8B030D-6E8A-4147-A177-3AD203B41FA5}">
                      <a16:colId xmlns:a16="http://schemas.microsoft.com/office/drawing/2014/main" val="20002"/>
                    </a:ext>
                  </a:extLst>
                </a:gridCol>
                <a:gridCol w="973782">
                  <a:extLst>
                    <a:ext uri="{9D8B030D-6E8A-4147-A177-3AD203B41FA5}">
                      <a16:colId xmlns:a16="http://schemas.microsoft.com/office/drawing/2014/main" val="20003"/>
                    </a:ext>
                  </a:extLst>
                </a:gridCol>
                <a:gridCol w="1171839">
                  <a:extLst>
                    <a:ext uri="{9D8B030D-6E8A-4147-A177-3AD203B41FA5}">
                      <a16:colId xmlns:a16="http://schemas.microsoft.com/office/drawing/2014/main" val="20004"/>
                    </a:ext>
                  </a:extLst>
                </a:gridCol>
                <a:gridCol w="383736">
                  <a:extLst>
                    <a:ext uri="{9D8B030D-6E8A-4147-A177-3AD203B41FA5}">
                      <a16:colId xmlns:a16="http://schemas.microsoft.com/office/drawing/2014/main" val="20005"/>
                    </a:ext>
                  </a:extLst>
                </a:gridCol>
                <a:gridCol w="1072810">
                  <a:extLst>
                    <a:ext uri="{9D8B030D-6E8A-4147-A177-3AD203B41FA5}">
                      <a16:colId xmlns:a16="http://schemas.microsoft.com/office/drawing/2014/main" val="20006"/>
                    </a:ext>
                  </a:extLst>
                </a:gridCol>
                <a:gridCol w="544657">
                  <a:extLst>
                    <a:ext uri="{9D8B030D-6E8A-4147-A177-3AD203B41FA5}">
                      <a16:colId xmlns:a16="http://schemas.microsoft.com/office/drawing/2014/main" val="20007"/>
                    </a:ext>
                  </a:extLst>
                </a:gridCol>
              </a:tblGrid>
              <a:tr h="517670">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Color</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Food</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Chess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Football</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Age</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Salary (1000s)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Grade</a:t>
                      </a:r>
                      <a:endParaRPr lang="en-US" sz="14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Blue</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670">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Pasta</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Burger</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A</a:t>
                      </a:r>
                      <a:endParaRPr lang="en-US" sz="14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0242" name="Object 4"/>
          <p:cNvGraphicFramePr>
            <a:graphicFrameLocks noChangeAspect="1"/>
          </p:cNvGraphicFramePr>
          <p:nvPr>
            <p:extLst>
              <p:ext uri="{D42A27DB-BD31-4B8C-83A1-F6EECF244321}">
                <p14:modId xmlns:p14="http://schemas.microsoft.com/office/powerpoint/2010/main" val="2057845586"/>
              </p:ext>
            </p:extLst>
          </p:nvPr>
        </p:nvGraphicFramePr>
        <p:xfrm>
          <a:off x="3962400" y="117475"/>
          <a:ext cx="5005388" cy="582613"/>
        </p:xfrm>
        <a:graphic>
          <a:graphicData uri="http://schemas.openxmlformats.org/presentationml/2006/ole">
            <mc:AlternateContent xmlns:mc="http://schemas.openxmlformats.org/markup-compatibility/2006">
              <mc:Choice xmlns:v="urn:schemas-microsoft-com:vml" Requires="v">
                <p:oleObj spid="_x0000_s10418" name="Equation" r:id="rId4" imgW="5003800" imgH="584200" progId="Equation.3">
                  <p:embed/>
                </p:oleObj>
              </mc:Choice>
              <mc:Fallback>
                <p:oleObj name="Equation" r:id="rId4" imgW="5003800" imgH="584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117475"/>
                        <a:ext cx="5005388" cy="582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30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703633"/>
            <a:ext cx="4559300" cy="75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107D6AA-9724-42CD-B685-283EC1129F66}" type="slidenum">
              <a:rPr lang="en-US" altLang="en-US" sz="1200"/>
              <a:pPr/>
              <a:t>63</a:t>
            </a:fld>
            <a:endParaRPr lang="en-US" altLang="en-US" sz="1200"/>
          </a:p>
        </p:txBody>
      </p:sp>
      <p:sp>
        <p:nvSpPr>
          <p:cNvPr id="11269" name="Rectangle 2"/>
          <p:cNvSpPr>
            <a:spLocks noGrp="1" noChangeArrowheads="1"/>
          </p:cNvSpPr>
          <p:nvPr>
            <p:ph type="title"/>
          </p:nvPr>
        </p:nvSpPr>
        <p:spPr>
          <a:xfrm>
            <a:off x="1371600" y="457200"/>
            <a:ext cx="6553200" cy="630238"/>
          </a:xfrm>
          <a:noFill/>
        </p:spPr>
        <p:txBody>
          <a:bodyPr lIns="92075" tIns="46038" rIns="92075" bIns="46038" anchor="ctr"/>
          <a:lstStyle/>
          <a:p>
            <a:pPr eaLnBrk="1" hangingPunct="1"/>
            <a:r>
              <a:rPr lang="en-US" altLang="en-US" sz="3200" smtClean="0">
                <a:solidFill>
                  <a:srgbClr val="170981"/>
                </a:solidFill>
              </a:rPr>
              <a:t>Ordinal Variables</a:t>
            </a:r>
          </a:p>
        </p:txBody>
      </p:sp>
      <p:sp>
        <p:nvSpPr>
          <p:cNvPr id="11270" name="Rectangle 3"/>
          <p:cNvSpPr>
            <a:spLocks noGrp="1" noChangeArrowheads="1"/>
          </p:cNvSpPr>
          <p:nvPr>
            <p:ph type="body" idx="1"/>
          </p:nvPr>
        </p:nvSpPr>
        <p:spPr>
          <a:xfrm>
            <a:off x="228600" y="1524000"/>
            <a:ext cx="8458200" cy="4800600"/>
          </a:xfrm>
          <a:noFill/>
        </p:spPr>
        <p:txBody>
          <a:bodyPr lIns="92075" tIns="46038" rIns="92075" bIns="46038"/>
          <a:lstStyle/>
          <a:p>
            <a:pPr eaLnBrk="1" hangingPunct="1">
              <a:lnSpc>
                <a:spcPct val="110000"/>
              </a:lnSpc>
            </a:pPr>
            <a:r>
              <a:rPr lang="en-US" altLang="en-US" sz="2400" dirty="0" smtClean="0"/>
              <a:t>An ordinal variable can be discrete or continuous</a:t>
            </a:r>
          </a:p>
          <a:p>
            <a:pPr eaLnBrk="1" hangingPunct="1">
              <a:lnSpc>
                <a:spcPct val="110000"/>
              </a:lnSpc>
            </a:pPr>
            <a:r>
              <a:rPr lang="en-US" altLang="en-US" sz="2400" dirty="0" smtClean="0"/>
              <a:t>Order is important, e.g., rank</a:t>
            </a:r>
          </a:p>
          <a:p>
            <a:pPr eaLnBrk="1" hangingPunct="1">
              <a:lnSpc>
                <a:spcPct val="110000"/>
              </a:lnSpc>
            </a:pPr>
            <a:r>
              <a:rPr lang="en-US" altLang="en-US" sz="2400" dirty="0" smtClean="0"/>
              <a:t>Can be treated like interval-scaled </a:t>
            </a:r>
          </a:p>
          <a:p>
            <a:pPr lvl="1" eaLnBrk="1" hangingPunct="1">
              <a:lnSpc>
                <a:spcPct val="110000"/>
              </a:lnSpc>
            </a:pPr>
            <a:r>
              <a:rPr lang="en-US" altLang="en-US" sz="2400" dirty="0" smtClean="0"/>
              <a:t>replace </a:t>
            </a:r>
            <a:r>
              <a:rPr lang="en-US" altLang="en-US" sz="2400" i="1" dirty="0" err="1" smtClean="0"/>
              <a:t>x</a:t>
            </a:r>
            <a:r>
              <a:rPr lang="en-US" altLang="en-US" sz="2400" i="1" baseline="-25000" dirty="0" err="1" smtClean="0"/>
              <a:t>if</a:t>
            </a:r>
            <a:r>
              <a:rPr lang="en-US" altLang="en-US" sz="2400" baseline="-25000" dirty="0" smtClean="0"/>
              <a:t> </a:t>
            </a:r>
            <a:r>
              <a:rPr lang="en-US" altLang="en-US" sz="2400" dirty="0" smtClean="0"/>
              <a:t> by their rank </a:t>
            </a:r>
          </a:p>
          <a:p>
            <a:pPr lvl="1" eaLnBrk="1" hangingPunct="1">
              <a:lnSpc>
                <a:spcPct val="110000"/>
              </a:lnSpc>
            </a:pPr>
            <a:r>
              <a:rPr lang="en-US" altLang="en-US" sz="2400" dirty="0" smtClean="0"/>
              <a:t>map the range of each variable onto [0, 1] by replacing</a:t>
            </a:r>
            <a:r>
              <a:rPr lang="en-US" altLang="en-US" sz="2400" i="1" dirty="0" smtClean="0"/>
              <a:t> </a:t>
            </a:r>
            <a:r>
              <a:rPr lang="en-US" altLang="en-US" sz="2400" i="1" dirty="0" err="1" smtClean="0"/>
              <a:t>i</a:t>
            </a:r>
            <a:r>
              <a:rPr lang="en-US" altLang="en-US" sz="2400" dirty="0" err="1" smtClean="0"/>
              <a:t>-th</a:t>
            </a:r>
            <a:r>
              <a:rPr lang="en-US" altLang="en-US" sz="2400" dirty="0" smtClean="0"/>
              <a:t> object in the </a:t>
            </a:r>
            <a:r>
              <a:rPr lang="en-US" altLang="en-US" sz="2400" i="1" dirty="0" smtClean="0"/>
              <a:t>f</a:t>
            </a:r>
            <a:r>
              <a:rPr lang="en-US" altLang="en-US" sz="2400" dirty="0" smtClean="0"/>
              <a:t>-</a:t>
            </a:r>
            <a:r>
              <a:rPr lang="en-US" altLang="en-US" sz="2400" dirty="0" err="1" smtClean="0"/>
              <a:t>th</a:t>
            </a:r>
            <a:r>
              <a:rPr lang="en-US" altLang="en-US" sz="2400" dirty="0" smtClean="0"/>
              <a:t> attribute by</a:t>
            </a:r>
          </a:p>
          <a:p>
            <a:pPr lvl="1" eaLnBrk="1" hangingPunct="1">
              <a:lnSpc>
                <a:spcPct val="110000"/>
              </a:lnSpc>
            </a:pPr>
            <a:endParaRPr lang="en-US" altLang="en-US" sz="2400" dirty="0" smtClean="0"/>
          </a:p>
          <a:p>
            <a:pPr lvl="1" eaLnBrk="1" hangingPunct="1">
              <a:lnSpc>
                <a:spcPct val="110000"/>
              </a:lnSpc>
            </a:pPr>
            <a:endParaRPr lang="en-US" altLang="en-US" sz="2400" dirty="0" smtClean="0"/>
          </a:p>
          <a:p>
            <a:pPr lvl="1" eaLnBrk="1" hangingPunct="1">
              <a:lnSpc>
                <a:spcPct val="110000"/>
              </a:lnSpc>
            </a:pPr>
            <a:r>
              <a:rPr lang="en-US" altLang="en-US" sz="2400" dirty="0" smtClean="0"/>
              <a:t>compute the dissimilarity using methods for interval-scaled variables. </a:t>
            </a:r>
          </a:p>
        </p:txBody>
      </p:sp>
      <p:graphicFrame>
        <p:nvGraphicFramePr>
          <p:cNvPr id="11266" name="Object 4"/>
          <p:cNvGraphicFramePr>
            <a:graphicFrameLocks noChangeAspect="1"/>
          </p:cNvGraphicFramePr>
          <p:nvPr/>
        </p:nvGraphicFramePr>
        <p:xfrm>
          <a:off x="3352800" y="4419600"/>
          <a:ext cx="2438400" cy="812800"/>
        </p:xfrm>
        <a:graphic>
          <a:graphicData uri="http://schemas.openxmlformats.org/presentationml/2006/ole">
            <mc:AlternateContent xmlns:mc="http://schemas.openxmlformats.org/markup-compatibility/2006">
              <mc:Choice xmlns:v="urn:schemas-microsoft-com:vml" Requires="v">
                <p:oleObj spid="_x0000_s11503" name="Equation" r:id="rId4" imgW="1168400" imgH="711200" progId="Equation.3">
                  <p:embed/>
                </p:oleObj>
              </mc:Choice>
              <mc:Fallback>
                <p:oleObj name="Equation" r:id="rId4" imgW="1168400" imgH="711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4419600"/>
                        <a:ext cx="24384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1267" name="Object 5"/>
          <p:cNvGraphicFramePr>
            <a:graphicFrameLocks noChangeAspect="1"/>
          </p:cNvGraphicFramePr>
          <p:nvPr/>
        </p:nvGraphicFramePr>
        <p:xfrm>
          <a:off x="5105400" y="2971800"/>
          <a:ext cx="2209800" cy="442913"/>
        </p:xfrm>
        <a:graphic>
          <a:graphicData uri="http://schemas.openxmlformats.org/presentationml/2006/ole">
            <mc:AlternateContent xmlns:mc="http://schemas.openxmlformats.org/markup-compatibility/2006">
              <mc:Choice xmlns:v="urn:schemas-microsoft-com:vml" Requires="v">
                <p:oleObj spid="_x0000_s11504" name="Equation" r:id="rId6" imgW="1397000" imgH="368300" progId="Equation.3">
                  <p:embed/>
                </p:oleObj>
              </mc:Choice>
              <mc:Fallback>
                <p:oleObj name="Equation" r:id="rId6" imgW="1397000" imgH="3683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2971800"/>
                        <a:ext cx="22098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smtClean="0"/>
              <a:t>Exercise 10</a:t>
            </a:r>
          </a:p>
        </p:txBody>
      </p:sp>
      <p:sp>
        <p:nvSpPr>
          <p:cNvPr id="65539" name="Content Placeholder 2"/>
          <p:cNvSpPr>
            <a:spLocks noGrp="1"/>
          </p:cNvSpPr>
          <p:nvPr>
            <p:ph idx="1"/>
          </p:nvPr>
        </p:nvSpPr>
        <p:spPr/>
        <p:txBody>
          <a:bodyPr/>
          <a:lstStyle/>
          <a:p>
            <a:r>
              <a:rPr lang="en-US" altLang="en-US" dirty="0" smtClean="0"/>
              <a:t>Find the distance based on the attributes “Age”, “Salary”, and “Grade” between </a:t>
            </a:r>
          </a:p>
          <a:p>
            <a:pPr lvl="1"/>
            <a:r>
              <a:rPr lang="en-US" altLang="en-US" dirty="0" smtClean="0"/>
              <a:t>Ali and Bilal (Euclidean)</a:t>
            </a:r>
          </a:p>
          <a:p>
            <a:pPr lvl="1"/>
            <a:r>
              <a:rPr lang="en-US" altLang="en-US" dirty="0" smtClean="0"/>
              <a:t>Ali and Bilal (Supremum)</a:t>
            </a:r>
          </a:p>
          <a:p>
            <a:pPr lvl="1"/>
            <a:r>
              <a:rPr lang="en-US" altLang="en-US" dirty="0" smtClean="0"/>
              <a:t>Set A=1, B=2, C=3</a:t>
            </a:r>
          </a:p>
          <a:p>
            <a:pPr lvl="1"/>
            <a:endParaRPr lang="en-US" altLang="en-US" dirty="0" smtClean="0"/>
          </a:p>
          <a:p>
            <a:pPr lvl="1"/>
            <a:endParaRPr lang="en-US" altLang="en-US" dirty="0" smtClean="0"/>
          </a:p>
        </p:txBody>
      </p:sp>
      <p:sp>
        <p:nvSpPr>
          <p:cNvPr id="6554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8750347-B560-40F2-A4BF-BF59C97DFA0F}" type="slidenum">
              <a:rPr lang="en-US" altLang="en-US" sz="1200"/>
              <a:pPr/>
              <a:t>64</a:t>
            </a:fld>
            <a:endParaRPr lang="en-US" altLang="en-US" sz="1200"/>
          </a:p>
        </p:txBody>
      </p:sp>
      <p:graphicFrame>
        <p:nvGraphicFramePr>
          <p:cNvPr id="5" name="Table 4"/>
          <p:cNvGraphicFramePr>
            <a:graphicFrameLocks noGrp="1"/>
          </p:cNvGraphicFramePr>
          <p:nvPr/>
        </p:nvGraphicFramePr>
        <p:xfrm>
          <a:off x="1181100" y="3810000"/>
          <a:ext cx="7010401" cy="1828801"/>
        </p:xfrm>
        <a:graphic>
          <a:graphicData uri="http://schemas.openxmlformats.org/drawingml/2006/table">
            <a:tbl>
              <a:tblPr>
                <a:tableStyleId>{5C22544A-7EE6-4342-B048-85BDC9FD1C3A}</a:tableStyleId>
              </a:tblPr>
              <a:tblGrid>
                <a:gridCol w="532279">
                  <a:extLst>
                    <a:ext uri="{9D8B030D-6E8A-4147-A177-3AD203B41FA5}">
                      <a16:colId xmlns:a16="http://schemas.microsoft.com/office/drawing/2014/main" val="20000"/>
                    </a:ext>
                  </a:extLst>
                </a:gridCol>
                <a:gridCol w="1175964">
                  <a:extLst>
                    <a:ext uri="{9D8B030D-6E8A-4147-A177-3AD203B41FA5}">
                      <a16:colId xmlns:a16="http://schemas.microsoft.com/office/drawing/2014/main" val="20001"/>
                    </a:ext>
                  </a:extLst>
                </a:gridCol>
                <a:gridCol w="1155334">
                  <a:extLst>
                    <a:ext uri="{9D8B030D-6E8A-4147-A177-3AD203B41FA5}">
                      <a16:colId xmlns:a16="http://schemas.microsoft.com/office/drawing/2014/main" val="20002"/>
                    </a:ext>
                  </a:extLst>
                </a:gridCol>
                <a:gridCol w="973782">
                  <a:extLst>
                    <a:ext uri="{9D8B030D-6E8A-4147-A177-3AD203B41FA5}">
                      <a16:colId xmlns:a16="http://schemas.microsoft.com/office/drawing/2014/main" val="20003"/>
                    </a:ext>
                  </a:extLst>
                </a:gridCol>
                <a:gridCol w="1171839">
                  <a:extLst>
                    <a:ext uri="{9D8B030D-6E8A-4147-A177-3AD203B41FA5}">
                      <a16:colId xmlns:a16="http://schemas.microsoft.com/office/drawing/2014/main" val="20004"/>
                    </a:ext>
                  </a:extLst>
                </a:gridCol>
                <a:gridCol w="383736">
                  <a:extLst>
                    <a:ext uri="{9D8B030D-6E8A-4147-A177-3AD203B41FA5}">
                      <a16:colId xmlns:a16="http://schemas.microsoft.com/office/drawing/2014/main" val="20005"/>
                    </a:ext>
                  </a:extLst>
                </a:gridCol>
                <a:gridCol w="1072810">
                  <a:extLst>
                    <a:ext uri="{9D8B030D-6E8A-4147-A177-3AD203B41FA5}">
                      <a16:colId xmlns:a16="http://schemas.microsoft.com/office/drawing/2014/main" val="20006"/>
                    </a:ext>
                  </a:extLst>
                </a:gridCol>
                <a:gridCol w="544657">
                  <a:extLst>
                    <a:ext uri="{9D8B030D-6E8A-4147-A177-3AD203B41FA5}">
                      <a16:colId xmlns:a16="http://schemas.microsoft.com/office/drawing/2014/main" val="20007"/>
                    </a:ext>
                  </a:extLst>
                </a:gridCol>
              </a:tblGrid>
              <a:tr h="517670">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Color</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Favorite Food</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Chess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Plays Football</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Age</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Salary (1000s)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1" u="none" strike="noStrike" dirty="0">
                          <a:effectLst/>
                        </a:rPr>
                        <a:t>Grade</a:t>
                      </a:r>
                      <a:endParaRPr lang="en-US" sz="14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Blue</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670">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Pasta</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a:t>
                      </a:r>
                      <a:endParaRPr lang="en-US" sz="14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Burger</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A</a:t>
                      </a:r>
                      <a:endParaRPr lang="en-US" sz="14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1"/>
          <p:cNvSpPr>
            <a:spLocks noGrp="1"/>
          </p:cNvSpPr>
          <p:nvPr>
            <p:ph type="title"/>
          </p:nvPr>
        </p:nvSpPr>
        <p:spPr>
          <a:xfrm>
            <a:off x="228600" y="280988"/>
            <a:ext cx="8763000" cy="609600"/>
          </a:xfrm>
        </p:spPr>
        <p:txBody>
          <a:bodyPr/>
          <a:lstStyle/>
          <a:p>
            <a:pPr algn="just"/>
            <a:r>
              <a:rPr lang="en-US" altLang="en-US" dirty="0" smtClean="0"/>
              <a:t>Exercise 10</a:t>
            </a:r>
          </a:p>
        </p:txBody>
      </p:sp>
      <p:sp>
        <p:nvSpPr>
          <p:cNvPr id="12293" name="Content Placeholder 2"/>
          <p:cNvSpPr>
            <a:spLocks noGrp="1"/>
          </p:cNvSpPr>
          <p:nvPr>
            <p:ph idx="1"/>
          </p:nvPr>
        </p:nvSpPr>
        <p:spPr/>
        <p:txBody>
          <a:bodyPr/>
          <a:lstStyle/>
          <a:p>
            <a:r>
              <a:rPr lang="en-US" altLang="en-US" dirty="0" smtClean="0"/>
              <a:t>Find the distance based on the attributes “Age”, “Salary”, and “Grade” between </a:t>
            </a:r>
          </a:p>
          <a:p>
            <a:pPr lvl="1"/>
            <a:r>
              <a:rPr lang="en-US" altLang="en-US" dirty="0" smtClean="0"/>
              <a:t>Ali and </a:t>
            </a:r>
            <a:r>
              <a:rPr lang="en-US" altLang="en-US" dirty="0" err="1" smtClean="0"/>
              <a:t>Bilal</a:t>
            </a:r>
            <a:r>
              <a:rPr lang="en-US" altLang="en-US" dirty="0" smtClean="0"/>
              <a:t> (Manhattan)</a:t>
            </a:r>
          </a:p>
          <a:p>
            <a:pPr lvl="2"/>
            <a:r>
              <a:rPr lang="en-US" altLang="en-US" dirty="0" smtClean="0"/>
              <a:t>dist(</a:t>
            </a:r>
            <a:r>
              <a:rPr lang="en-US" altLang="en-US" dirty="0" err="1" smtClean="0"/>
              <a:t>Ali,Bilal</a:t>
            </a:r>
            <a:r>
              <a:rPr lang="en-US" altLang="en-US" dirty="0" smtClean="0"/>
              <a:t>) = |20-25|+|34-25|+|1-0.5|=14.5</a:t>
            </a:r>
          </a:p>
          <a:p>
            <a:pPr lvl="1"/>
            <a:r>
              <a:rPr lang="en-US" altLang="en-US" dirty="0" smtClean="0"/>
              <a:t>Ali and </a:t>
            </a:r>
            <a:r>
              <a:rPr lang="en-US" altLang="en-US" dirty="0" err="1" smtClean="0"/>
              <a:t>Bilal</a:t>
            </a:r>
            <a:r>
              <a:rPr lang="en-US" altLang="en-US" dirty="0" smtClean="0"/>
              <a:t> (</a:t>
            </a:r>
            <a:r>
              <a:rPr lang="en-US" altLang="en-US" dirty="0" err="1" smtClean="0"/>
              <a:t>Supremum</a:t>
            </a:r>
            <a:r>
              <a:rPr lang="en-US" altLang="en-US" dirty="0" smtClean="0"/>
              <a:t>)</a:t>
            </a:r>
          </a:p>
          <a:p>
            <a:pPr lvl="2"/>
            <a:r>
              <a:rPr lang="en-US" altLang="en-US" dirty="0" smtClean="0"/>
              <a:t>dist(</a:t>
            </a:r>
            <a:r>
              <a:rPr lang="en-US" altLang="en-US" dirty="0" err="1" smtClean="0"/>
              <a:t>Ali,Bilal</a:t>
            </a:r>
            <a:r>
              <a:rPr lang="en-US" altLang="en-US" dirty="0" smtClean="0"/>
              <a:t>) = max(|20-25|,|34-25|,|1-0.5|)=9</a:t>
            </a:r>
          </a:p>
        </p:txBody>
      </p:sp>
      <p:sp>
        <p:nvSpPr>
          <p:cNvPr id="122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D72FDD2-F429-497D-A521-278EBDDD01F1}" type="slidenum">
              <a:rPr lang="en-US" altLang="en-US" sz="1200"/>
              <a:pPr/>
              <a:t>65</a:t>
            </a:fld>
            <a:endParaRPr lang="en-US" altLang="en-US" sz="1200"/>
          </a:p>
        </p:txBody>
      </p:sp>
      <p:pic>
        <p:nvPicPr>
          <p:cNvPr id="12351" name="Picture 10"/>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281488" y="631825"/>
            <a:ext cx="48514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291" name="Object 63"/>
          <p:cNvGraphicFramePr>
            <a:graphicFrameLocks noChangeAspect="1"/>
          </p:cNvGraphicFramePr>
          <p:nvPr/>
        </p:nvGraphicFramePr>
        <p:xfrm>
          <a:off x="6715125" y="1898650"/>
          <a:ext cx="2438400" cy="812800"/>
        </p:xfrm>
        <a:graphic>
          <a:graphicData uri="http://schemas.openxmlformats.org/presentationml/2006/ole">
            <mc:AlternateContent xmlns:mc="http://schemas.openxmlformats.org/markup-compatibility/2006">
              <mc:Choice xmlns:v="urn:schemas-microsoft-com:vml" Requires="v">
                <p:oleObj spid="_x0000_s145506" name="Equation" r:id="rId4" imgW="1168400" imgH="711200" progId="Equation.3">
                  <p:embed/>
                </p:oleObj>
              </mc:Choice>
              <mc:Fallback>
                <p:oleObj name="Equation" r:id="rId4" imgW="1168400" imgH="711200" progId="Equation.3">
                  <p:embed/>
                  <p:pic>
                    <p:nvPicPr>
                      <p:cNvPr id="12291"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25" y="1898650"/>
                        <a:ext cx="2438400" cy="8128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 name="Table 8"/>
          <p:cNvGraphicFramePr>
            <a:graphicFrameLocks noGrp="1"/>
          </p:cNvGraphicFramePr>
          <p:nvPr/>
        </p:nvGraphicFramePr>
        <p:xfrm>
          <a:off x="381000" y="4724400"/>
          <a:ext cx="7353301" cy="1828801"/>
        </p:xfrm>
        <a:graphic>
          <a:graphicData uri="http://schemas.openxmlformats.org/drawingml/2006/table">
            <a:tbl>
              <a:tblPr>
                <a:tableStyleId>{5C22544A-7EE6-4342-B048-85BDC9FD1C3A}</a:tableStyleId>
              </a:tblPr>
              <a:tblGrid>
                <a:gridCol w="518064">
                  <a:extLst>
                    <a:ext uri="{9D8B030D-6E8A-4147-A177-3AD203B41FA5}">
                      <a16:colId xmlns:a16="http://schemas.microsoft.com/office/drawing/2014/main" val="20000"/>
                    </a:ext>
                  </a:extLst>
                </a:gridCol>
                <a:gridCol w="1144560">
                  <a:extLst>
                    <a:ext uri="{9D8B030D-6E8A-4147-A177-3AD203B41FA5}">
                      <a16:colId xmlns:a16="http://schemas.microsoft.com/office/drawing/2014/main" val="20001"/>
                    </a:ext>
                  </a:extLst>
                </a:gridCol>
                <a:gridCol w="1124481">
                  <a:extLst>
                    <a:ext uri="{9D8B030D-6E8A-4147-A177-3AD203B41FA5}">
                      <a16:colId xmlns:a16="http://schemas.microsoft.com/office/drawing/2014/main" val="20002"/>
                    </a:ext>
                  </a:extLst>
                </a:gridCol>
                <a:gridCol w="947778">
                  <a:extLst>
                    <a:ext uri="{9D8B030D-6E8A-4147-A177-3AD203B41FA5}">
                      <a16:colId xmlns:a16="http://schemas.microsoft.com/office/drawing/2014/main" val="20003"/>
                    </a:ext>
                  </a:extLst>
                </a:gridCol>
                <a:gridCol w="1140545">
                  <a:extLst>
                    <a:ext uri="{9D8B030D-6E8A-4147-A177-3AD203B41FA5}">
                      <a16:colId xmlns:a16="http://schemas.microsoft.com/office/drawing/2014/main" val="20004"/>
                    </a:ext>
                  </a:extLst>
                </a:gridCol>
                <a:gridCol w="373489">
                  <a:extLst>
                    <a:ext uri="{9D8B030D-6E8A-4147-A177-3AD203B41FA5}">
                      <a16:colId xmlns:a16="http://schemas.microsoft.com/office/drawing/2014/main" val="20005"/>
                    </a:ext>
                  </a:extLst>
                </a:gridCol>
                <a:gridCol w="1044160">
                  <a:extLst>
                    <a:ext uri="{9D8B030D-6E8A-4147-A177-3AD203B41FA5}">
                      <a16:colId xmlns:a16="http://schemas.microsoft.com/office/drawing/2014/main" val="20006"/>
                    </a:ext>
                  </a:extLst>
                </a:gridCol>
                <a:gridCol w="530112">
                  <a:extLst>
                    <a:ext uri="{9D8B030D-6E8A-4147-A177-3AD203B41FA5}">
                      <a16:colId xmlns:a16="http://schemas.microsoft.com/office/drawing/2014/main" val="20007"/>
                    </a:ext>
                  </a:extLst>
                </a:gridCol>
                <a:gridCol w="530112">
                  <a:extLst>
                    <a:ext uri="{9D8B030D-6E8A-4147-A177-3AD203B41FA5}">
                      <a16:colId xmlns:a16="http://schemas.microsoft.com/office/drawing/2014/main" val="20008"/>
                    </a:ext>
                  </a:extLst>
                </a:gridCol>
              </a:tblGrid>
              <a:tr h="517670">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Favorite Color</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Favorite Food</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Plays Chess</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Plays Football</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Age</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Salary (1000s)</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u="none" strike="noStrike" dirty="0">
                          <a:solidFill>
                            <a:srgbClr val="FF0000"/>
                          </a:solidFill>
                          <a:effectLst/>
                        </a:rPr>
                        <a:t>Grade</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FF0000"/>
                          </a:solidFill>
                          <a:effectLst/>
                          <a:latin typeface="Calibri" panose="020F0502020204030204" pitchFamily="34" charset="0"/>
                        </a:rPr>
                        <a:t>Grade (N)</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Blue</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20</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34</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u="none" strike="noStrike" dirty="0">
                          <a:solidFill>
                            <a:srgbClr val="FF0000"/>
                          </a:solidFill>
                          <a:effectLst/>
                        </a:rPr>
                        <a:t>C</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FF0000"/>
                          </a:solidFill>
                          <a:effectLst/>
                          <a:latin typeface="Calibri" panose="020F0502020204030204" pitchFamily="34" charset="0"/>
                        </a:rPr>
                        <a:t>1</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Cake</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25</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25</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u="none" strike="noStrike" dirty="0">
                          <a:solidFill>
                            <a:srgbClr val="FF0000"/>
                          </a:solidFill>
                          <a:effectLst/>
                        </a:rPr>
                        <a:t>B</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FF0000"/>
                          </a:solidFill>
                          <a:effectLst/>
                          <a:latin typeface="Calibri" panose="020F0502020204030204" pitchFamily="34" charset="0"/>
                        </a:rPr>
                        <a:t>0.5</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670">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Pasta</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Yes</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20</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25</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u="none" strike="noStrike" dirty="0">
                          <a:solidFill>
                            <a:srgbClr val="FF0000"/>
                          </a:solidFill>
                          <a:effectLst/>
                        </a:rPr>
                        <a:t>C</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FF0000"/>
                          </a:solidFill>
                          <a:effectLst/>
                          <a:latin typeface="Calibri" panose="020F0502020204030204" pitchFamily="34" charset="0"/>
                        </a:rPr>
                        <a:t>1</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Yellow</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Burger</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20</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25</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u="none" strike="noStrike" dirty="0">
                          <a:solidFill>
                            <a:srgbClr val="FF0000"/>
                          </a:solidFill>
                          <a:effectLst/>
                        </a:rPr>
                        <a:t>A</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FF0000"/>
                          </a:solidFill>
                          <a:effectLst/>
                          <a:latin typeface="Calibri" panose="020F0502020204030204" pitchFamily="34" charset="0"/>
                        </a:rPr>
                        <a:t>0</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425609390"/>
              </p:ext>
            </p:extLst>
          </p:nvPr>
        </p:nvGraphicFramePr>
        <p:xfrm>
          <a:off x="4267200" y="195262"/>
          <a:ext cx="4114800" cy="414338"/>
        </p:xfrm>
        <a:graphic>
          <a:graphicData uri="http://schemas.openxmlformats.org/presentationml/2006/ole">
            <mc:AlternateContent xmlns:mc="http://schemas.openxmlformats.org/markup-compatibility/2006">
              <mc:Choice xmlns:v="urn:schemas-microsoft-com:vml" Requires="v">
                <p:oleObj spid="_x0000_s145507" name="Microsoft Equation 3.0" r:id="rId6" imgW="4292600" imgH="431800" progId="Equation.3">
                  <p:embed/>
                </p:oleObj>
              </mc:Choice>
              <mc:Fallback>
                <p:oleObj name="Microsoft Equation 3.0" r:id="rId6" imgW="4292600" imgH="431800" progId="Equation.3">
                  <p:embed/>
                  <p:pic>
                    <p:nvPicPr>
                      <p:cNvPr id="819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195262"/>
                        <a:ext cx="41148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76295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121275"/>
            <a:ext cx="10398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Slide Number Placeholder 7"/>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68D2AE4-68A0-477E-A424-EB5DCA28F5F0}" type="slidenum">
              <a:rPr lang="en-US" altLang="en-US" sz="1200"/>
              <a:pPr/>
              <a:t>66</a:t>
            </a:fld>
            <a:endParaRPr lang="en-US" altLang="en-US" sz="1200"/>
          </a:p>
        </p:txBody>
      </p:sp>
      <p:sp>
        <p:nvSpPr>
          <p:cNvPr id="13318" name="Rectangle 2"/>
          <p:cNvSpPr>
            <a:spLocks noGrp="1" noChangeArrowheads="1"/>
          </p:cNvSpPr>
          <p:nvPr>
            <p:ph type="title"/>
          </p:nvPr>
        </p:nvSpPr>
        <p:spPr/>
        <p:txBody>
          <a:bodyPr/>
          <a:lstStyle/>
          <a:p>
            <a:pPr eaLnBrk="1" hangingPunct="1"/>
            <a:r>
              <a:rPr lang="en-US" altLang="en-US" sz="3200" smtClean="0">
                <a:solidFill>
                  <a:srgbClr val="170981"/>
                </a:solidFill>
              </a:rPr>
              <a:t>Attributes of Mixed Type</a:t>
            </a:r>
          </a:p>
        </p:txBody>
      </p:sp>
      <p:sp>
        <p:nvSpPr>
          <p:cNvPr id="13319" name="Rectangle 3"/>
          <p:cNvSpPr>
            <a:spLocks noGrp="1" noChangeArrowheads="1"/>
          </p:cNvSpPr>
          <p:nvPr>
            <p:ph type="body" sz="half" idx="1"/>
          </p:nvPr>
        </p:nvSpPr>
        <p:spPr>
          <a:xfrm>
            <a:off x="304800" y="1295400"/>
            <a:ext cx="8534400" cy="5181600"/>
          </a:xfrm>
        </p:spPr>
        <p:txBody>
          <a:bodyPr/>
          <a:lstStyle/>
          <a:p>
            <a:pPr eaLnBrk="1" hangingPunct="1">
              <a:lnSpc>
                <a:spcPct val="90000"/>
              </a:lnSpc>
            </a:pPr>
            <a:r>
              <a:rPr lang="en-US" altLang="en-US" sz="2000" dirty="0" smtClean="0"/>
              <a:t>A database may contain all attribute types</a:t>
            </a:r>
          </a:p>
          <a:p>
            <a:pPr lvl="1" eaLnBrk="1" hangingPunct="1">
              <a:lnSpc>
                <a:spcPct val="90000"/>
              </a:lnSpc>
            </a:pPr>
            <a:r>
              <a:rPr lang="en-US" altLang="en-US" sz="2000" dirty="0" smtClean="0"/>
              <a:t>Nominal, symmetric binary, asymmetric binary, numeric, ordinal</a:t>
            </a:r>
          </a:p>
          <a:p>
            <a:pPr eaLnBrk="1" hangingPunct="1">
              <a:lnSpc>
                <a:spcPct val="90000"/>
              </a:lnSpc>
            </a:pPr>
            <a:r>
              <a:rPr lang="en-US" altLang="en-US" sz="2000" dirty="0" smtClean="0"/>
              <a:t>One may use a weighted formula to combine their effects</a:t>
            </a:r>
          </a:p>
          <a:p>
            <a:pPr eaLnBrk="1" hangingPunct="1">
              <a:lnSpc>
                <a:spcPct val="90000"/>
              </a:lnSpc>
            </a:pPr>
            <a:endParaRPr lang="en-US" altLang="en-US" sz="2000" dirty="0" smtClean="0"/>
          </a:p>
          <a:p>
            <a:pPr lvl="1" eaLnBrk="1" hangingPunct="1">
              <a:lnSpc>
                <a:spcPct val="90000"/>
              </a:lnSpc>
            </a:pPr>
            <a:endParaRPr lang="en-US" altLang="en-US" sz="2000" i="1" dirty="0" smtClean="0"/>
          </a:p>
          <a:p>
            <a:pPr lvl="1" eaLnBrk="1" hangingPunct="1">
              <a:lnSpc>
                <a:spcPct val="90000"/>
              </a:lnSpc>
            </a:pPr>
            <a:endParaRPr lang="en-US" altLang="en-US" sz="2000" i="1" dirty="0" smtClean="0"/>
          </a:p>
          <a:p>
            <a:pPr lvl="1" eaLnBrk="1" hangingPunct="1">
              <a:lnSpc>
                <a:spcPct val="90000"/>
              </a:lnSpc>
            </a:pPr>
            <a:r>
              <a:rPr lang="en-US" altLang="en-US" sz="2000" i="1" dirty="0" smtClean="0"/>
              <a:t>f</a:t>
            </a:r>
            <a:r>
              <a:rPr lang="en-US" altLang="en-US" sz="2000" dirty="0" smtClean="0"/>
              <a:t>  is binary or nominal:</a:t>
            </a:r>
          </a:p>
          <a:p>
            <a:pPr lvl="2" eaLnBrk="1" hangingPunct="1">
              <a:lnSpc>
                <a:spcPct val="90000"/>
              </a:lnSpc>
              <a:buFont typeface="Wingdings" panose="05000000000000000000" pitchFamily="2" charset="2"/>
              <a:buNone/>
            </a:pPr>
            <a:r>
              <a:rPr lang="en-US" altLang="en-US" sz="2000" dirty="0" err="1" smtClean="0">
                <a:cs typeface="Tahoma" panose="020B0604030504040204" pitchFamily="34" charset="0"/>
              </a:rPr>
              <a:t>d</a:t>
            </a:r>
            <a:r>
              <a:rPr lang="en-US" altLang="en-US" sz="2000" baseline="-25000" dirty="0" err="1" smtClean="0"/>
              <a:t>ij</a:t>
            </a:r>
            <a:r>
              <a:rPr lang="en-US" altLang="en-US" sz="2000" baseline="30000" dirty="0" smtClean="0"/>
              <a:t>(f)</a:t>
            </a:r>
            <a:r>
              <a:rPr lang="en-US" altLang="en-US" sz="2000" dirty="0" smtClean="0"/>
              <a:t> = 0  if </a:t>
            </a:r>
            <a:r>
              <a:rPr lang="en-US" altLang="en-US" sz="2000" dirty="0" err="1" smtClean="0"/>
              <a:t>x</a:t>
            </a:r>
            <a:r>
              <a:rPr lang="en-US" altLang="en-US" sz="2000" baseline="-25000" dirty="0" err="1" smtClean="0"/>
              <a:t>if</a:t>
            </a:r>
            <a:r>
              <a:rPr lang="en-US" altLang="en-US" sz="2000" baseline="-25000" dirty="0" smtClean="0"/>
              <a:t> </a:t>
            </a:r>
            <a:r>
              <a:rPr lang="en-US" altLang="en-US" sz="2000" dirty="0" smtClean="0"/>
              <a:t>= </a:t>
            </a:r>
            <a:r>
              <a:rPr lang="en-US" altLang="en-US" sz="2000" dirty="0" err="1" smtClean="0"/>
              <a:t>x</a:t>
            </a:r>
            <a:r>
              <a:rPr lang="en-US" altLang="en-US" sz="2000" baseline="-25000" dirty="0" err="1" smtClean="0"/>
              <a:t>jf</a:t>
            </a:r>
            <a:r>
              <a:rPr lang="en-US" altLang="en-US" sz="2000" dirty="0" smtClean="0"/>
              <a:t> , or </a:t>
            </a:r>
            <a:r>
              <a:rPr lang="en-US" altLang="en-US" sz="2000" dirty="0" err="1" smtClean="0">
                <a:cs typeface="Tahoma" panose="020B0604030504040204" pitchFamily="34" charset="0"/>
              </a:rPr>
              <a:t>d</a:t>
            </a:r>
            <a:r>
              <a:rPr lang="en-US" altLang="en-US" sz="2000" baseline="-25000" dirty="0" err="1" smtClean="0"/>
              <a:t>ij</a:t>
            </a:r>
            <a:r>
              <a:rPr lang="en-US" altLang="en-US" sz="2000" baseline="30000" dirty="0" smtClean="0"/>
              <a:t>(f)</a:t>
            </a:r>
            <a:r>
              <a:rPr lang="en-US" altLang="en-US" sz="2000" dirty="0" smtClean="0"/>
              <a:t> = 1 otherwise</a:t>
            </a:r>
          </a:p>
          <a:p>
            <a:pPr lvl="1" eaLnBrk="1" hangingPunct="1">
              <a:lnSpc>
                <a:spcPct val="90000"/>
              </a:lnSpc>
            </a:pPr>
            <a:r>
              <a:rPr lang="en-US" altLang="en-US" sz="2000" i="1" dirty="0" smtClean="0"/>
              <a:t>f</a:t>
            </a:r>
            <a:r>
              <a:rPr lang="en-US" altLang="en-US" sz="2000" dirty="0" smtClean="0"/>
              <a:t>  is numeric: use the normalized distance</a:t>
            </a:r>
          </a:p>
          <a:p>
            <a:pPr lvl="1" eaLnBrk="1" hangingPunct="1">
              <a:lnSpc>
                <a:spcPct val="90000"/>
              </a:lnSpc>
            </a:pPr>
            <a:r>
              <a:rPr lang="en-US" altLang="en-US" sz="2000" i="1" dirty="0" smtClean="0"/>
              <a:t>f</a:t>
            </a:r>
            <a:r>
              <a:rPr lang="en-US" altLang="en-US" sz="2000" dirty="0" smtClean="0"/>
              <a:t>  is ordinal </a:t>
            </a:r>
          </a:p>
          <a:p>
            <a:pPr lvl="2" eaLnBrk="1" hangingPunct="1">
              <a:lnSpc>
                <a:spcPct val="90000"/>
              </a:lnSpc>
            </a:pPr>
            <a:r>
              <a:rPr lang="en-US" altLang="en-US" sz="2000" dirty="0" smtClean="0"/>
              <a:t>Compute ranks </a:t>
            </a:r>
            <a:r>
              <a:rPr lang="en-US" altLang="en-US" sz="2000" dirty="0" err="1" smtClean="0"/>
              <a:t>r</a:t>
            </a:r>
            <a:r>
              <a:rPr lang="en-US" altLang="en-US" sz="2000" baseline="-25000" dirty="0" err="1" smtClean="0"/>
              <a:t>if</a:t>
            </a:r>
            <a:r>
              <a:rPr lang="en-US" altLang="en-US" sz="2000" dirty="0" smtClean="0"/>
              <a:t> and  </a:t>
            </a:r>
          </a:p>
          <a:p>
            <a:pPr lvl="2" eaLnBrk="1" hangingPunct="1">
              <a:lnSpc>
                <a:spcPct val="90000"/>
              </a:lnSpc>
            </a:pPr>
            <a:r>
              <a:rPr lang="en-US" altLang="en-US" sz="2000" dirty="0" smtClean="0"/>
              <a:t>Treat </a:t>
            </a:r>
            <a:r>
              <a:rPr lang="en-US" altLang="en-US" sz="2000" dirty="0" err="1" smtClean="0"/>
              <a:t>z</a:t>
            </a:r>
            <a:r>
              <a:rPr lang="en-US" altLang="en-US" sz="2000" baseline="-25000" dirty="0" err="1" smtClean="0"/>
              <a:t>if</a:t>
            </a:r>
            <a:r>
              <a:rPr lang="en-US" altLang="en-US" sz="2000" dirty="0" smtClean="0"/>
              <a:t> as interval-scaled</a:t>
            </a:r>
          </a:p>
          <a:p>
            <a:pPr lvl="1" eaLnBrk="1" hangingPunct="1">
              <a:lnSpc>
                <a:spcPct val="90000"/>
              </a:lnSpc>
            </a:pPr>
            <a:r>
              <a:rPr lang="en-US" altLang="en-US" sz="2200" dirty="0" smtClean="0"/>
              <a:t>              </a:t>
            </a:r>
          </a:p>
          <a:p>
            <a:pPr lvl="2" eaLnBrk="1" hangingPunct="1">
              <a:lnSpc>
                <a:spcPct val="90000"/>
              </a:lnSpc>
            </a:pPr>
            <a:r>
              <a:rPr lang="en-US" altLang="en-US" sz="1800" dirty="0" smtClean="0"/>
              <a:t>if </a:t>
            </a:r>
            <a:r>
              <a:rPr lang="en-US" altLang="en-US" sz="1800" i="1" dirty="0" err="1" smtClean="0">
                <a:latin typeface="Times New Roman" panose="02020603050405020304" pitchFamily="18" charset="0"/>
                <a:cs typeface="Times New Roman" panose="02020603050405020304" pitchFamily="18" charset="0"/>
              </a:rPr>
              <a:t>x</a:t>
            </a:r>
            <a:r>
              <a:rPr lang="en-US" altLang="en-US" sz="1800" i="1" baseline="-25000" dirty="0" err="1" smtClean="0">
                <a:latin typeface="Times New Roman" panose="02020603050405020304" pitchFamily="18" charset="0"/>
                <a:cs typeface="Times New Roman" panose="02020603050405020304" pitchFamily="18" charset="0"/>
              </a:rPr>
              <a:t>if</a:t>
            </a:r>
            <a:r>
              <a:rPr lang="en-US" altLang="en-US" sz="1800" dirty="0" smtClean="0"/>
              <a:t> or </a:t>
            </a:r>
            <a:r>
              <a:rPr lang="en-US" altLang="en-US" sz="1800" i="1" dirty="0" err="1" smtClean="0">
                <a:latin typeface="Times New Roman" panose="02020603050405020304" pitchFamily="18" charset="0"/>
                <a:cs typeface="Times New Roman" panose="02020603050405020304" pitchFamily="18" charset="0"/>
              </a:rPr>
              <a:t>x</a:t>
            </a:r>
            <a:r>
              <a:rPr lang="en-US" altLang="en-US" sz="1800" i="1" baseline="-25000" dirty="0" err="1" smtClean="0">
                <a:latin typeface="Times New Roman" panose="02020603050405020304" pitchFamily="18" charset="0"/>
                <a:cs typeface="Times New Roman" panose="02020603050405020304" pitchFamily="18" charset="0"/>
              </a:rPr>
              <a:t>jf</a:t>
            </a:r>
            <a:r>
              <a:rPr lang="en-US" altLang="en-US" sz="1800" dirty="0" smtClean="0">
                <a:latin typeface="Times New Roman" panose="02020603050405020304" pitchFamily="18" charset="0"/>
                <a:cs typeface="Times New Roman" panose="02020603050405020304" pitchFamily="18" charset="0"/>
              </a:rPr>
              <a:t> </a:t>
            </a:r>
            <a:r>
              <a:rPr lang="en-US" altLang="en-US" sz="1800" dirty="0" smtClean="0"/>
              <a:t>is </a:t>
            </a:r>
            <a:r>
              <a:rPr lang="en-US" altLang="en-US" sz="1800" dirty="0" err="1" smtClean="0"/>
              <a:t>misssing</a:t>
            </a:r>
            <a:endParaRPr lang="en-US" altLang="en-US" sz="1800" dirty="0" smtClean="0"/>
          </a:p>
          <a:p>
            <a:pPr lvl="2" eaLnBrk="1" hangingPunct="1">
              <a:lnSpc>
                <a:spcPct val="90000"/>
              </a:lnSpc>
            </a:pPr>
            <a:r>
              <a:rPr lang="en-US" altLang="en-US" sz="1800" dirty="0" smtClean="0"/>
              <a:t>or </a:t>
            </a:r>
            <a:r>
              <a:rPr lang="en-US" altLang="en-US" sz="1800" i="1" dirty="0" err="1" smtClean="0">
                <a:latin typeface="Times New Roman" panose="02020603050405020304" pitchFamily="18" charset="0"/>
                <a:cs typeface="Times New Roman" panose="02020603050405020304" pitchFamily="18" charset="0"/>
              </a:rPr>
              <a:t>x</a:t>
            </a:r>
            <a:r>
              <a:rPr lang="en-US" altLang="en-US" sz="1800" i="1" baseline="-25000" dirty="0" err="1" smtClean="0">
                <a:latin typeface="Times New Roman" panose="02020603050405020304" pitchFamily="18" charset="0"/>
                <a:cs typeface="Times New Roman" panose="02020603050405020304" pitchFamily="18" charset="0"/>
              </a:rPr>
              <a:t>if</a:t>
            </a:r>
            <a:r>
              <a:rPr lang="en-US" altLang="en-US" sz="1800" dirty="0" smtClean="0"/>
              <a:t> = </a:t>
            </a:r>
            <a:r>
              <a:rPr lang="en-US" altLang="en-US" sz="1800" i="1" dirty="0" err="1" smtClean="0">
                <a:latin typeface="Times New Roman" panose="02020603050405020304" pitchFamily="18" charset="0"/>
                <a:cs typeface="Times New Roman" panose="02020603050405020304" pitchFamily="18" charset="0"/>
              </a:rPr>
              <a:t>x</a:t>
            </a:r>
            <a:r>
              <a:rPr lang="en-US" altLang="en-US" sz="1800" i="1" baseline="-25000" dirty="0" err="1" smtClean="0">
                <a:latin typeface="Times New Roman" panose="02020603050405020304" pitchFamily="18" charset="0"/>
                <a:cs typeface="Times New Roman" panose="02020603050405020304" pitchFamily="18" charset="0"/>
              </a:rPr>
              <a:t>jf</a:t>
            </a:r>
            <a:r>
              <a:rPr lang="en-US" altLang="en-US" sz="1800" dirty="0" smtClean="0">
                <a:latin typeface="Times New Roman" panose="02020603050405020304" pitchFamily="18" charset="0"/>
                <a:cs typeface="Times New Roman" panose="02020603050405020304" pitchFamily="18" charset="0"/>
              </a:rPr>
              <a:t> = 0 </a:t>
            </a:r>
            <a:r>
              <a:rPr lang="en-US" altLang="en-US" sz="1800" dirty="0" smtClean="0"/>
              <a:t>for binary asymmetric attributes</a:t>
            </a:r>
          </a:p>
        </p:txBody>
      </p:sp>
      <p:graphicFrame>
        <p:nvGraphicFramePr>
          <p:cNvPr id="13314" name="Object 4"/>
          <p:cNvGraphicFramePr>
            <a:graphicFrameLocks noGrp="1" noChangeAspect="1"/>
          </p:cNvGraphicFramePr>
          <p:nvPr>
            <p:ph sz="quarter" idx="2"/>
          </p:nvPr>
        </p:nvGraphicFramePr>
        <p:xfrm>
          <a:off x="2438400" y="2438400"/>
          <a:ext cx="2368550" cy="828675"/>
        </p:xfrm>
        <a:graphic>
          <a:graphicData uri="http://schemas.openxmlformats.org/presentationml/2006/ole">
            <mc:AlternateContent xmlns:mc="http://schemas.openxmlformats.org/markup-compatibility/2006">
              <mc:Choice xmlns:v="urn:schemas-microsoft-com:vml" Requires="v">
                <p:oleObj spid="_x0000_s13548" name="Equation" r:id="rId5" imgW="2108200" imgH="736600" progId="Equation.3">
                  <p:embed/>
                </p:oleObj>
              </mc:Choice>
              <mc:Fallback>
                <p:oleObj name="Equation" r:id="rId5" imgW="2108200" imgH="736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438400"/>
                        <a:ext cx="23685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5" name="Object 5"/>
          <p:cNvGraphicFramePr>
            <a:graphicFrameLocks noGrp="1" noChangeAspect="1"/>
          </p:cNvGraphicFramePr>
          <p:nvPr>
            <p:ph sz="quarter" idx="3"/>
          </p:nvPr>
        </p:nvGraphicFramePr>
        <p:xfrm>
          <a:off x="4506913" y="4506913"/>
          <a:ext cx="1154112" cy="614362"/>
        </p:xfrm>
        <a:graphic>
          <a:graphicData uri="http://schemas.openxmlformats.org/presentationml/2006/ole">
            <mc:AlternateContent xmlns:mc="http://schemas.openxmlformats.org/markup-compatibility/2006">
              <mc:Choice xmlns:v="urn:schemas-microsoft-com:vml" Requires="v">
                <p:oleObj spid="_x0000_s13549" name="Equation" r:id="rId7" imgW="1002865" imgH="533169" progId="Equation.3">
                  <p:embed/>
                </p:oleObj>
              </mc:Choice>
              <mc:Fallback>
                <p:oleObj name="Equation" r:id="rId7" imgW="1002865" imgH="533169"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6913" y="4506913"/>
                        <a:ext cx="115411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smtClean="0"/>
              <a:t>Exercise 11</a:t>
            </a:r>
          </a:p>
        </p:txBody>
      </p:sp>
      <p:sp>
        <p:nvSpPr>
          <p:cNvPr id="66563" name="Content Placeholder 2"/>
          <p:cNvSpPr>
            <a:spLocks noGrp="1"/>
          </p:cNvSpPr>
          <p:nvPr>
            <p:ph idx="1"/>
          </p:nvPr>
        </p:nvSpPr>
        <p:spPr/>
        <p:txBody>
          <a:bodyPr/>
          <a:lstStyle/>
          <a:p>
            <a:r>
              <a:rPr lang="en-US" altLang="en-US" smtClean="0"/>
              <a:t>Find the distance based on all the attributes (mixed type)</a:t>
            </a:r>
          </a:p>
          <a:p>
            <a:pPr lvl="1"/>
            <a:r>
              <a:rPr lang="en-US" altLang="en-US" smtClean="0"/>
              <a:t>Ali and Bilal</a:t>
            </a:r>
          </a:p>
          <a:p>
            <a:pPr lvl="1"/>
            <a:r>
              <a:rPr lang="en-US" altLang="en-US" smtClean="0"/>
              <a:t>Ali and Faris</a:t>
            </a:r>
          </a:p>
          <a:p>
            <a:pPr lvl="1"/>
            <a:endParaRPr lang="en-US" altLang="en-US" smtClean="0"/>
          </a:p>
          <a:p>
            <a:pPr lvl="1"/>
            <a:endParaRPr lang="en-US" altLang="en-US" smtClean="0"/>
          </a:p>
        </p:txBody>
      </p:sp>
      <p:sp>
        <p:nvSpPr>
          <p:cNvPr id="6656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89F98C9-D175-40BA-94A6-D7C258EFA3D8}" type="slidenum">
              <a:rPr lang="en-US" altLang="en-US" sz="1200"/>
              <a:pPr/>
              <a:t>67</a:t>
            </a:fld>
            <a:endParaRPr lang="en-US" altLang="en-US" sz="1200"/>
          </a:p>
        </p:txBody>
      </p:sp>
      <p:graphicFrame>
        <p:nvGraphicFramePr>
          <p:cNvPr id="5" name="Table 4"/>
          <p:cNvGraphicFramePr>
            <a:graphicFrameLocks noGrp="1"/>
          </p:cNvGraphicFramePr>
          <p:nvPr/>
        </p:nvGraphicFramePr>
        <p:xfrm>
          <a:off x="1181100" y="3810000"/>
          <a:ext cx="7505701" cy="1828801"/>
        </p:xfrm>
        <a:graphic>
          <a:graphicData uri="http://schemas.openxmlformats.org/drawingml/2006/table">
            <a:tbl>
              <a:tblPr>
                <a:tableStyleId>{5C22544A-7EE6-4342-B048-85BDC9FD1C3A}</a:tableStyleId>
              </a:tblPr>
              <a:tblGrid>
                <a:gridCol w="569886">
                  <a:extLst>
                    <a:ext uri="{9D8B030D-6E8A-4147-A177-3AD203B41FA5}">
                      <a16:colId xmlns:a16="http://schemas.microsoft.com/office/drawing/2014/main" val="20000"/>
                    </a:ext>
                  </a:extLst>
                </a:gridCol>
                <a:gridCol w="1259048">
                  <a:extLst>
                    <a:ext uri="{9D8B030D-6E8A-4147-A177-3AD203B41FA5}">
                      <a16:colId xmlns:a16="http://schemas.microsoft.com/office/drawing/2014/main" val="20001"/>
                    </a:ext>
                  </a:extLst>
                </a:gridCol>
                <a:gridCol w="1236961">
                  <a:extLst>
                    <a:ext uri="{9D8B030D-6E8A-4147-A177-3AD203B41FA5}">
                      <a16:colId xmlns:a16="http://schemas.microsoft.com/office/drawing/2014/main" val="20002"/>
                    </a:ext>
                  </a:extLst>
                </a:gridCol>
                <a:gridCol w="1042582">
                  <a:extLst>
                    <a:ext uri="{9D8B030D-6E8A-4147-A177-3AD203B41FA5}">
                      <a16:colId xmlns:a16="http://schemas.microsoft.com/office/drawing/2014/main" val="20003"/>
                    </a:ext>
                  </a:extLst>
                </a:gridCol>
                <a:gridCol w="1254632">
                  <a:extLst>
                    <a:ext uri="{9D8B030D-6E8A-4147-A177-3AD203B41FA5}">
                      <a16:colId xmlns:a16="http://schemas.microsoft.com/office/drawing/2014/main" val="20004"/>
                    </a:ext>
                  </a:extLst>
                </a:gridCol>
                <a:gridCol w="410848">
                  <a:extLst>
                    <a:ext uri="{9D8B030D-6E8A-4147-A177-3AD203B41FA5}">
                      <a16:colId xmlns:a16="http://schemas.microsoft.com/office/drawing/2014/main" val="20005"/>
                    </a:ext>
                  </a:extLst>
                </a:gridCol>
                <a:gridCol w="1148606">
                  <a:extLst>
                    <a:ext uri="{9D8B030D-6E8A-4147-A177-3AD203B41FA5}">
                      <a16:colId xmlns:a16="http://schemas.microsoft.com/office/drawing/2014/main" val="20006"/>
                    </a:ext>
                  </a:extLst>
                </a:gridCol>
                <a:gridCol w="583138">
                  <a:extLst>
                    <a:ext uri="{9D8B030D-6E8A-4147-A177-3AD203B41FA5}">
                      <a16:colId xmlns:a16="http://schemas.microsoft.com/office/drawing/2014/main" val="20007"/>
                    </a:ext>
                  </a:extLst>
                </a:gridCol>
              </a:tblGrid>
              <a:tr h="517670">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Favorite Color</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Favorite Food</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Plays Chess</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Plays Football</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Age</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Salary (1000s)</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Grade</a:t>
                      </a:r>
                      <a:endParaRPr lang="en-US" sz="1400" b="1"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Blue</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Cake</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Yes</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Yes</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20</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34</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C</a:t>
                      </a:r>
                      <a:endParaRPr lang="en-US" sz="1400" b="0" i="0" u="none" strike="noStrike">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Yellow</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Cake</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Yes</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25</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25</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B</a:t>
                      </a:r>
                      <a:endParaRPr lang="en-US" sz="1400" b="0" i="0" u="none" strike="noStrike">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670">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Yellow</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Pasta</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Yes</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No</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20</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25</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C</a:t>
                      </a:r>
                      <a:endParaRPr lang="en-US" sz="1400" b="0" i="0" u="none" strike="noStrike">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Yellow</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Burger</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No</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No</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20</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25</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A</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38695782"/>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p:nvPr>
        </p:nvSpPr>
        <p:spPr/>
        <p:txBody>
          <a:bodyPr/>
          <a:lstStyle/>
          <a:p>
            <a:r>
              <a:rPr lang="en-US" altLang="en-US" smtClean="0"/>
              <a:t>Exercise 11</a:t>
            </a:r>
          </a:p>
        </p:txBody>
      </p:sp>
      <p:sp>
        <p:nvSpPr>
          <p:cNvPr id="14340" name="Content Placeholder 2"/>
          <p:cNvSpPr>
            <a:spLocks noGrp="1"/>
          </p:cNvSpPr>
          <p:nvPr>
            <p:ph idx="1"/>
          </p:nvPr>
        </p:nvSpPr>
        <p:spPr/>
        <p:txBody>
          <a:bodyPr/>
          <a:lstStyle/>
          <a:p>
            <a:r>
              <a:rPr lang="en-US" altLang="en-US" dirty="0" smtClean="0"/>
              <a:t>Find the distance based on all the attributes (mixed type). For numeric attributes, use Manhattan distance.</a:t>
            </a:r>
          </a:p>
          <a:p>
            <a:pPr lvl="1"/>
            <a:r>
              <a:rPr lang="en-US" altLang="en-US" dirty="0" smtClean="0"/>
              <a:t>Ali and </a:t>
            </a:r>
            <a:r>
              <a:rPr lang="en-US" altLang="en-US" dirty="0" err="1" smtClean="0"/>
              <a:t>Bilal</a:t>
            </a:r>
            <a:endParaRPr lang="en-US" altLang="en-US" dirty="0" smtClean="0"/>
          </a:p>
          <a:p>
            <a:pPr lvl="2"/>
            <a:r>
              <a:rPr lang="en-US" altLang="en-US" sz="1800" dirty="0" err="1" smtClean="0"/>
              <a:t>dist</a:t>
            </a:r>
            <a:r>
              <a:rPr lang="en-US" altLang="en-US" sz="1800" dirty="0" smtClean="0"/>
              <a:t>(</a:t>
            </a:r>
            <a:r>
              <a:rPr lang="en-US" altLang="en-US" sz="1800" dirty="0" err="1" smtClean="0"/>
              <a:t>Ali,Bilal</a:t>
            </a:r>
            <a:r>
              <a:rPr lang="en-US" altLang="en-US" sz="1800" dirty="0" smtClean="0"/>
              <a:t>) = </a:t>
            </a:r>
            <a:r>
              <a:rPr lang="en-US" altLang="en-US" sz="1600" dirty="0" smtClean="0"/>
              <a:t>(1*1+1*</a:t>
            </a:r>
            <a:r>
              <a:rPr lang="en-US" altLang="en-US" sz="1600" dirty="0" smtClean="0">
                <a:solidFill>
                  <a:schemeClr val="accent1"/>
                </a:solidFill>
              </a:rPr>
              <a:t>0</a:t>
            </a:r>
            <a:r>
              <a:rPr lang="en-US" altLang="en-US" sz="1600" dirty="0" smtClean="0"/>
              <a:t>+1*</a:t>
            </a:r>
            <a:r>
              <a:rPr lang="en-US" altLang="en-US" sz="1600" dirty="0" smtClean="0">
                <a:solidFill>
                  <a:srgbClr val="FFFF00"/>
                </a:solidFill>
              </a:rPr>
              <a:t>0</a:t>
            </a:r>
            <a:r>
              <a:rPr lang="en-US" altLang="en-US" sz="1600" dirty="0" smtClean="0"/>
              <a:t>+</a:t>
            </a:r>
            <a:r>
              <a:rPr lang="en-US" altLang="en-US" sz="1600" b="1" dirty="0" smtClean="0"/>
              <a:t>0</a:t>
            </a:r>
            <a:r>
              <a:rPr lang="en-US" altLang="en-US" sz="1600" dirty="0" smtClean="0"/>
              <a:t>*1+1*5+1*9+1*0.5)/(1+1+1+</a:t>
            </a:r>
            <a:r>
              <a:rPr lang="en-US" altLang="en-US" sz="1600" b="1" dirty="0" smtClean="0"/>
              <a:t>0</a:t>
            </a:r>
            <a:r>
              <a:rPr lang="en-US" altLang="en-US" sz="1600" dirty="0" smtClean="0"/>
              <a:t>+1+1+1)=15.5/6=2.58</a:t>
            </a:r>
            <a:endParaRPr lang="en-US" altLang="en-US" sz="1800" dirty="0" smtClean="0"/>
          </a:p>
          <a:p>
            <a:pPr lvl="1"/>
            <a:r>
              <a:rPr lang="en-US" altLang="en-US" dirty="0" smtClean="0"/>
              <a:t>Ali and </a:t>
            </a:r>
            <a:r>
              <a:rPr lang="en-US" altLang="en-US" dirty="0" err="1" smtClean="0"/>
              <a:t>Faris</a:t>
            </a:r>
            <a:endParaRPr lang="en-US" altLang="en-US" dirty="0" smtClean="0"/>
          </a:p>
          <a:p>
            <a:pPr lvl="2"/>
            <a:r>
              <a:rPr lang="en-US" altLang="en-US" sz="1600" dirty="0" err="1" smtClean="0">
                <a:solidFill>
                  <a:srgbClr val="000000"/>
                </a:solidFill>
                <a:ea typeface="+mn-ea"/>
                <a:cs typeface="+mn-cs"/>
              </a:rPr>
              <a:t>dist</a:t>
            </a:r>
            <a:r>
              <a:rPr lang="en-US" altLang="en-US" sz="1600" dirty="0" smtClean="0">
                <a:solidFill>
                  <a:srgbClr val="000000"/>
                </a:solidFill>
                <a:ea typeface="+mn-ea"/>
                <a:cs typeface="+mn-cs"/>
              </a:rPr>
              <a:t>(</a:t>
            </a:r>
            <a:r>
              <a:rPr lang="en-US" altLang="en-US" sz="1600" dirty="0" err="1" smtClean="0">
                <a:solidFill>
                  <a:srgbClr val="000000"/>
                </a:solidFill>
                <a:ea typeface="+mn-ea"/>
                <a:cs typeface="+mn-cs"/>
              </a:rPr>
              <a:t>Ali,Faris</a:t>
            </a:r>
            <a:r>
              <a:rPr lang="en-US" altLang="en-US" sz="1600" dirty="0" smtClean="0">
                <a:solidFill>
                  <a:srgbClr val="000000"/>
                </a:solidFill>
                <a:ea typeface="+mn-ea"/>
                <a:cs typeface="+mn-cs"/>
              </a:rPr>
              <a:t>) </a:t>
            </a:r>
            <a:r>
              <a:rPr lang="en-US" altLang="en-US" sz="1600" dirty="0">
                <a:solidFill>
                  <a:srgbClr val="000000"/>
                </a:solidFill>
                <a:ea typeface="+mn-ea"/>
                <a:cs typeface="+mn-cs"/>
              </a:rPr>
              <a:t>= (</a:t>
            </a:r>
            <a:r>
              <a:rPr lang="en-US" altLang="en-US" sz="1600" dirty="0" smtClean="0">
                <a:solidFill>
                  <a:srgbClr val="000000"/>
                </a:solidFill>
                <a:ea typeface="+mn-ea"/>
                <a:cs typeface="+mn-cs"/>
              </a:rPr>
              <a:t>1*1+1*1+1*1+</a:t>
            </a:r>
            <a:r>
              <a:rPr lang="en-US" altLang="en-US" sz="1600" b="1" dirty="0" smtClean="0">
                <a:solidFill>
                  <a:srgbClr val="000000"/>
                </a:solidFill>
                <a:ea typeface="+mn-ea"/>
                <a:cs typeface="+mn-cs"/>
              </a:rPr>
              <a:t>1</a:t>
            </a:r>
            <a:r>
              <a:rPr lang="en-US" altLang="en-US" sz="1600" dirty="0" smtClean="0">
                <a:solidFill>
                  <a:srgbClr val="000000"/>
                </a:solidFill>
                <a:ea typeface="+mn-ea"/>
                <a:cs typeface="+mn-cs"/>
              </a:rPr>
              <a:t>*1+1*0+1*9+1*1)/(1+1+1+</a:t>
            </a:r>
            <a:r>
              <a:rPr lang="en-US" altLang="en-US" sz="1600" b="1" dirty="0" smtClean="0">
                <a:solidFill>
                  <a:srgbClr val="000000"/>
                </a:solidFill>
                <a:ea typeface="+mn-ea"/>
                <a:cs typeface="+mn-cs"/>
              </a:rPr>
              <a:t>1</a:t>
            </a:r>
            <a:r>
              <a:rPr lang="en-US" altLang="en-US" sz="1600" dirty="0" smtClean="0">
                <a:solidFill>
                  <a:srgbClr val="000000"/>
                </a:solidFill>
                <a:ea typeface="+mn-ea"/>
                <a:cs typeface="+mn-cs"/>
              </a:rPr>
              <a:t>+1+1+1)=14/7=2</a:t>
            </a:r>
            <a:endParaRPr lang="en-US" altLang="en-US" sz="2000" dirty="0" smtClean="0"/>
          </a:p>
          <a:p>
            <a:pPr lvl="1"/>
            <a:endParaRPr lang="en-US" altLang="en-US" dirty="0" smtClean="0"/>
          </a:p>
        </p:txBody>
      </p:sp>
      <p:sp>
        <p:nvSpPr>
          <p:cNvPr id="1434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9FC2F31-7326-4E01-A387-CF050F44E05A}" type="slidenum">
              <a:rPr lang="en-US" altLang="en-US" sz="1200"/>
              <a:pPr/>
              <a:t>68</a:t>
            </a:fld>
            <a:endParaRPr lang="en-US" altLang="en-US" sz="1200"/>
          </a:p>
        </p:txBody>
      </p:sp>
      <p:graphicFrame>
        <p:nvGraphicFramePr>
          <p:cNvPr id="14338" name="Object 4"/>
          <p:cNvGraphicFramePr>
            <a:graphicFrameLocks noChangeAspect="1"/>
          </p:cNvGraphicFramePr>
          <p:nvPr/>
        </p:nvGraphicFramePr>
        <p:xfrm>
          <a:off x="6775450" y="63500"/>
          <a:ext cx="2368550" cy="828675"/>
        </p:xfrm>
        <a:graphic>
          <a:graphicData uri="http://schemas.openxmlformats.org/presentationml/2006/ole">
            <mc:AlternateContent xmlns:mc="http://schemas.openxmlformats.org/markup-compatibility/2006">
              <mc:Choice xmlns:v="urn:schemas-microsoft-com:vml" Requires="v">
                <p:oleObj spid="_x0000_s146479" name="Equation" r:id="rId3" imgW="2108200" imgH="736600" progId="Equation.3">
                  <p:embed/>
                </p:oleObj>
              </mc:Choice>
              <mc:Fallback>
                <p:oleObj name="Equation" r:id="rId3" imgW="2108200" imgH="736600" progId="Equation.3">
                  <p:embed/>
                  <p:pic>
                    <p:nvPicPr>
                      <p:cNvPr id="143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63500"/>
                        <a:ext cx="236855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59310293"/>
              </p:ext>
            </p:extLst>
          </p:nvPr>
        </p:nvGraphicFramePr>
        <p:xfrm>
          <a:off x="1562099" y="5029200"/>
          <a:ext cx="7505701" cy="1747376"/>
        </p:xfrm>
        <a:graphic>
          <a:graphicData uri="http://schemas.openxmlformats.org/drawingml/2006/table">
            <a:tbl>
              <a:tblPr>
                <a:tableStyleId>{5C22544A-7EE6-4342-B048-85BDC9FD1C3A}</a:tableStyleId>
              </a:tblPr>
              <a:tblGrid>
                <a:gridCol w="569886">
                  <a:extLst>
                    <a:ext uri="{9D8B030D-6E8A-4147-A177-3AD203B41FA5}">
                      <a16:colId xmlns:a16="http://schemas.microsoft.com/office/drawing/2014/main" val="20000"/>
                    </a:ext>
                  </a:extLst>
                </a:gridCol>
                <a:gridCol w="1259048">
                  <a:extLst>
                    <a:ext uri="{9D8B030D-6E8A-4147-A177-3AD203B41FA5}">
                      <a16:colId xmlns:a16="http://schemas.microsoft.com/office/drawing/2014/main" val="20001"/>
                    </a:ext>
                  </a:extLst>
                </a:gridCol>
                <a:gridCol w="1236961">
                  <a:extLst>
                    <a:ext uri="{9D8B030D-6E8A-4147-A177-3AD203B41FA5}">
                      <a16:colId xmlns:a16="http://schemas.microsoft.com/office/drawing/2014/main" val="20002"/>
                    </a:ext>
                  </a:extLst>
                </a:gridCol>
                <a:gridCol w="1042582">
                  <a:extLst>
                    <a:ext uri="{9D8B030D-6E8A-4147-A177-3AD203B41FA5}">
                      <a16:colId xmlns:a16="http://schemas.microsoft.com/office/drawing/2014/main" val="20003"/>
                    </a:ext>
                  </a:extLst>
                </a:gridCol>
                <a:gridCol w="1254632">
                  <a:extLst>
                    <a:ext uri="{9D8B030D-6E8A-4147-A177-3AD203B41FA5}">
                      <a16:colId xmlns:a16="http://schemas.microsoft.com/office/drawing/2014/main" val="20004"/>
                    </a:ext>
                  </a:extLst>
                </a:gridCol>
                <a:gridCol w="410848">
                  <a:extLst>
                    <a:ext uri="{9D8B030D-6E8A-4147-A177-3AD203B41FA5}">
                      <a16:colId xmlns:a16="http://schemas.microsoft.com/office/drawing/2014/main" val="20005"/>
                    </a:ext>
                  </a:extLst>
                </a:gridCol>
                <a:gridCol w="1148606">
                  <a:extLst>
                    <a:ext uri="{9D8B030D-6E8A-4147-A177-3AD203B41FA5}">
                      <a16:colId xmlns:a16="http://schemas.microsoft.com/office/drawing/2014/main" val="20006"/>
                    </a:ext>
                  </a:extLst>
                </a:gridCol>
                <a:gridCol w="583138">
                  <a:extLst>
                    <a:ext uri="{9D8B030D-6E8A-4147-A177-3AD203B41FA5}">
                      <a16:colId xmlns:a16="http://schemas.microsoft.com/office/drawing/2014/main" val="20007"/>
                    </a:ext>
                  </a:extLst>
                </a:gridCol>
              </a:tblGrid>
              <a:tr h="365269">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Favorite Color</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Favorite Food</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Plays Chess</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Plays Football</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Age</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Salary (1000s)</a:t>
                      </a:r>
                      <a:endParaRPr lang="en-US" sz="1400" b="1"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FF0000"/>
                          </a:solidFill>
                          <a:effectLst/>
                        </a:rPr>
                        <a:t>Grade</a:t>
                      </a:r>
                      <a:endParaRPr lang="en-US" sz="1400" b="1"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4487">
                <a:tc>
                  <a:txBody>
                    <a:bodyPr/>
                    <a:lstStyle/>
                    <a:p>
                      <a:pPr algn="l" fontAlgn="b"/>
                      <a:r>
                        <a:rPr lang="en-US" sz="1400" i="1" u="none" strike="noStrike" dirty="0">
                          <a:effectLst/>
                        </a:rPr>
                        <a:t>Ali</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Blue</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chemeClr val="accent1"/>
                          </a:solidFill>
                          <a:effectLst/>
                        </a:rPr>
                        <a:t>Cake</a:t>
                      </a:r>
                      <a:endParaRPr lang="en-US" sz="1400" b="0" i="0" u="none" strike="noStrike" dirty="0">
                        <a:solidFill>
                          <a:schemeClr val="accent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FF00"/>
                          </a:solidFill>
                          <a:effectLst/>
                        </a:rPr>
                        <a:t>Yes</a:t>
                      </a:r>
                      <a:endParaRPr lang="en-US" sz="1400" b="0" i="0" u="none" strike="noStrike" dirty="0">
                        <a:solidFill>
                          <a:srgbClr val="FFFF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Yes</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20</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34</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smtClean="0">
                          <a:solidFill>
                            <a:srgbClr val="FF0000"/>
                          </a:solidFill>
                          <a:effectLst/>
                        </a:rPr>
                        <a:t>1</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4487">
                <a:tc>
                  <a:txBody>
                    <a:bodyPr/>
                    <a:lstStyle/>
                    <a:p>
                      <a:pPr algn="l" fontAlgn="b"/>
                      <a:r>
                        <a:rPr lang="en-US" sz="1400" i="1" u="none" strike="noStrike" dirty="0">
                          <a:effectLst/>
                        </a:rPr>
                        <a:t>Bilal</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Yellow</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chemeClr val="accent1"/>
                          </a:solidFill>
                          <a:effectLst/>
                        </a:rPr>
                        <a:t>Cake</a:t>
                      </a:r>
                      <a:endParaRPr lang="en-US" sz="1400" b="0" i="0" u="none" strike="noStrike" dirty="0">
                        <a:solidFill>
                          <a:schemeClr val="accent1"/>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FF00"/>
                          </a:solidFill>
                          <a:effectLst/>
                        </a:rPr>
                        <a:t>Yes</a:t>
                      </a:r>
                      <a:endParaRPr lang="en-US" sz="1400" b="0" i="0" u="none" strike="noStrike" dirty="0">
                        <a:solidFill>
                          <a:srgbClr val="FFFF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25</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25</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smtClean="0">
                          <a:solidFill>
                            <a:srgbClr val="FF0000"/>
                          </a:solidFill>
                          <a:effectLst/>
                        </a:rPr>
                        <a:t>0.5</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670">
                <a:tc>
                  <a:txBody>
                    <a:bodyPr/>
                    <a:lstStyle/>
                    <a:p>
                      <a:pPr algn="l" fontAlgn="b"/>
                      <a:r>
                        <a:rPr lang="en-US" sz="1400" i="1" u="none" strike="noStrike" dirty="0">
                          <a:effectLst/>
                        </a:rPr>
                        <a:t>Ehsan</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Yellow</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Pasta</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Yes</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No</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20</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25</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smtClean="0">
                          <a:solidFill>
                            <a:srgbClr val="FF0000"/>
                          </a:solidFill>
                          <a:effectLst/>
                        </a:rPr>
                        <a:t>1</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4487">
                <a:tc>
                  <a:txBody>
                    <a:bodyPr/>
                    <a:lstStyle/>
                    <a:p>
                      <a:pPr algn="l" fontAlgn="b"/>
                      <a:r>
                        <a:rPr lang="en-US" sz="1400" i="1" u="none" strike="noStrike" dirty="0" err="1">
                          <a:effectLst/>
                        </a:rPr>
                        <a:t>Faris</a:t>
                      </a:r>
                      <a:endParaRPr lang="en-US" sz="1400" b="1" i="1"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Yellow</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Burger</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No</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No</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rPr>
                        <a:t>20</a:t>
                      </a:r>
                      <a:endParaRPr lang="en-US" sz="1400" b="0" i="0" u="none" strike="noStrike">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solidFill>
                            <a:srgbClr val="FF0000"/>
                          </a:solidFill>
                          <a:effectLst/>
                        </a:rPr>
                        <a:t>25</a:t>
                      </a:r>
                      <a:endParaRPr lang="en-US" sz="1400" b="0" i="0" u="none" strike="noStrike" dirty="0">
                        <a:solidFill>
                          <a:srgbClr val="FF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smtClean="0">
                          <a:solidFill>
                            <a:srgbClr val="FF0000"/>
                          </a:solidFill>
                          <a:effectLst/>
                        </a:rPr>
                        <a:t>0</a:t>
                      </a:r>
                      <a:endParaRPr lang="en-US" sz="1400" b="0" i="0" u="none" strike="noStrike" dirty="0">
                        <a:solidFill>
                          <a:srgbClr val="FF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2" name="Picture 1"/>
          <p:cNvPicPr>
            <a:picLocks noChangeAspect="1"/>
          </p:cNvPicPr>
          <p:nvPr/>
        </p:nvPicPr>
        <p:blipFill>
          <a:blip r:embed="rId5"/>
          <a:stretch>
            <a:fillRect/>
          </a:stretch>
        </p:blipFill>
        <p:spPr>
          <a:xfrm>
            <a:off x="457200" y="80862"/>
            <a:ext cx="2372028" cy="1359545"/>
          </a:xfrm>
          <a:prstGeom prst="rect">
            <a:avLst/>
          </a:prstGeom>
        </p:spPr>
      </p:pic>
    </p:spTree>
    <p:extLst>
      <p:ext uri="{BB962C8B-B14F-4D97-AF65-F5344CB8AC3E}">
        <p14:creationId xmlns:p14="http://schemas.microsoft.com/office/powerpoint/2010/main" val="31307316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79AC669-652F-47CD-B704-A5EBD2F0C42A}" type="slidenum">
              <a:rPr lang="en-US" altLang="en-US" sz="1200"/>
              <a:pPr/>
              <a:t>69</a:t>
            </a:fld>
            <a:endParaRPr lang="en-US" altLang="en-US" sz="1200"/>
          </a:p>
        </p:txBody>
      </p:sp>
      <p:sp>
        <p:nvSpPr>
          <p:cNvPr id="67587" name="Rectangle 2"/>
          <p:cNvSpPr>
            <a:spLocks noGrp="1" noChangeArrowheads="1"/>
          </p:cNvSpPr>
          <p:nvPr>
            <p:ph type="title"/>
          </p:nvPr>
        </p:nvSpPr>
        <p:spPr>
          <a:xfrm>
            <a:off x="752475" y="304800"/>
            <a:ext cx="7626350" cy="609600"/>
          </a:xfrm>
          <a:noFill/>
        </p:spPr>
        <p:txBody>
          <a:bodyPr lIns="92075" tIns="46038" rIns="92075" bIns="46038" anchor="ctr"/>
          <a:lstStyle/>
          <a:p>
            <a:pPr eaLnBrk="1" hangingPunct="1"/>
            <a:r>
              <a:rPr lang="en-US" altLang="en-US" smtClean="0">
                <a:solidFill>
                  <a:srgbClr val="170981"/>
                </a:solidFill>
              </a:rPr>
              <a:t> Cosine Similarity</a:t>
            </a:r>
          </a:p>
        </p:txBody>
      </p:sp>
      <p:sp>
        <p:nvSpPr>
          <p:cNvPr id="67588" name="Rectangle 3"/>
          <p:cNvSpPr>
            <a:spLocks noGrp="1" noChangeArrowheads="1"/>
          </p:cNvSpPr>
          <p:nvPr>
            <p:ph type="body" idx="1"/>
          </p:nvPr>
        </p:nvSpPr>
        <p:spPr>
          <a:xfrm>
            <a:off x="152400" y="1066800"/>
            <a:ext cx="8763000" cy="5257800"/>
          </a:xfrm>
          <a:noFill/>
        </p:spPr>
        <p:txBody>
          <a:bodyPr lIns="92075" tIns="46038" rIns="92075" bIns="46038"/>
          <a:lstStyle/>
          <a:p>
            <a:pPr eaLnBrk="1" hangingPunct="1">
              <a:lnSpc>
                <a:spcPct val="90000"/>
              </a:lnSpc>
            </a:pPr>
            <a:endParaRPr lang="en-US" altLang="en-US" sz="2000" dirty="0" smtClean="0"/>
          </a:p>
          <a:p>
            <a:pPr eaLnBrk="1" hangingPunct="1">
              <a:lnSpc>
                <a:spcPct val="90000"/>
              </a:lnSpc>
            </a:pPr>
            <a:r>
              <a:rPr lang="en-US" altLang="en-US" sz="2000" dirty="0" smtClean="0"/>
              <a:t>A </a:t>
            </a:r>
            <a:r>
              <a:rPr lang="en-US" altLang="en-US" sz="2000" b="1" dirty="0" smtClean="0"/>
              <a:t>document</a:t>
            </a:r>
            <a:r>
              <a:rPr lang="en-US" altLang="en-US" sz="2000" dirty="0" smtClean="0"/>
              <a:t> can be represented by thousands of attributes, each recording the </a:t>
            </a:r>
            <a:r>
              <a:rPr lang="en-US" altLang="en-US" sz="2000" i="1" dirty="0" smtClean="0"/>
              <a:t>frequency</a:t>
            </a:r>
            <a:r>
              <a:rPr lang="en-US" altLang="en-US" sz="2000" dirty="0" smtClean="0"/>
              <a:t> of a particular word (such as keywords) or phrase in the document.</a:t>
            </a:r>
          </a:p>
          <a:p>
            <a:pPr eaLnBrk="1" hangingPunct="1">
              <a:lnSpc>
                <a:spcPct val="90000"/>
              </a:lnSpc>
            </a:pPr>
            <a:endParaRPr lang="en-US" altLang="en-US" sz="2000" dirty="0" smtClean="0"/>
          </a:p>
          <a:p>
            <a:pPr eaLnBrk="1" hangingPunct="1">
              <a:lnSpc>
                <a:spcPct val="90000"/>
              </a:lnSpc>
            </a:pPr>
            <a:endParaRPr lang="en-US" altLang="en-US" sz="2000" dirty="0" smtClean="0"/>
          </a:p>
          <a:p>
            <a:pPr eaLnBrk="1" hangingPunct="1">
              <a:lnSpc>
                <a:spcPct val="90000"/>
              </a:lnSpc>
            </a:pPr>
            <a:endParaRPr lang="en-US" altLang="en-US" sz="2000" dirty="0" smtClean="0"/>
          </a:p>
          <a:p>
            <a:pPr eaLnBrk="1" hangingPunct="1">
              <a:lnSpc>
                <a:spcPct val="90000"/>
              </a:lnSpc>
            </a:pPr>
            <a:endParaRPr lang="en-US" altLang="en-US" sz="2000" dirty="0" smtClean="0"/>
          </a:p>
          <a:p>
            <a:pPr eaLnBrk="1" hangingPunct="1">
              <a:lnSpc>
                <a:spcPct val="90000"/>
              </a:lnSpc>
            </a:pPr>
            <a:endParaRPr lang="en-US" altLang="en-US" sz="2000" dirty="0" smtClean="0"/>
          </a:p>
          <a:p>
            <a:pPr eaLnBrk="1" hangingPunct="1">
              <a:lnSpc>
                <a:spcPct val="90000"/>
              </a:lnSpc>
            </a:pPr>
            <a:r>
              <a:rPr lang="en-US" altLang="en-US" sz="2000" dirty="0" smtClean="0"/>
              <a:t>Other vector objects: gene features in micro-arrays, …</a:t>
            </a:r>
          </a:p>
          <a:p>
            <a:pPr eaLnBrk="1" hangingPunct="1">
              <a:lnSpc>
                <a:spcPct val="90000"/>
              </a:lnSpc>
            </a:pPr>
            <a:r>
              <a:rPr lang="en-US" altLang="en-US" sz="2000" dirty="0" smtClean="0"/>
              <a:t>Applications: information retrieval, biologic taxonomy, gene feature mapping, ...</a:t>
            </a:r>
          </a:p>
          <a:p>
            <a:pPr eaLnBrk="1" hangingPunct="1">
              <a:lnSpc>
                <a:spcPct val="90000"/>
              </a:lnSpc>
            </a:pPr>
            <a:r>
              <a:rPr lang="en-US" altLang="en-US" sz="2000" dirty="0" smtClean="0"/>
              <a:t>Cosine measure: </a:t>
            </a:r>
            <a:r>
              <a:rPr lang="en-US" altLang="en-US" sz="2000" dirty="0" smtClean="0">
                <a:cs typeface="Times New Roman" panose="02020603050405020304" pitchFamily="18" charset="0"/>
              </a:rPr>
              <a:t>If </a:t>
            </a:r>
            <a:r>
              <a:rPr lang="en-US" altLang="en-US" sz="2000" i="1" dirty="0" smtClean="0">
                <a:cs typeface="Times New Roman" panose="02020603050405020304" pitchFamily="18" charset="0"/>
              </a:rPr>
              <a:t>d</a:t>
            </a:r>
            <a:r>
              <a:rPr lang="en-US" altLang="en-US" sz="2000" i="1" baseline="-30000" dirty="0" smtClean="0">
                <a:cs typeface="Times New Roman" panose="02020603050405020304" pitchFamily="18" charset="0"/>
              </a:rPr>
              <a:t>1</a:t>
            </a:r>
            <a:r>
              <a:rPr lang="en-US" altLang="en-US" sz="2000" dirty="0" smtClean="0">
                <a:cs typeface="Times New Roman" panose="02020603050405020304" pitchFamily="18" charset="0"/>
              </a:rPr>
              <a:t> and </a:t>
            </a:r>
            <a:r>
              <a:rPr lang="en-US" altLang="en-US" sz="2000" i="1" dirty="0" smtClean="0">
                <a:cs typeface="Times New Roman" panose="02020603050405020304" pitchFamily="18" charset="0"/>
              </a:rPr>
              <a:t>d</a:t>
            </a:r>
            <a:r>
              <a:rPr lang="en-US" altLang="en-US" sz="2000" i="1" baseline="-30000" dirty="0" smtClean="0">
                <a:cs typeface="Times New Roman" panose="02020603050405020304" pitchFamily="18" charset="0"/>
              </a:rPr>
              <a:t>2</a:t>
            </a:r>
            <a:r>
              <a:rPr lang="en-US" altLang="en-US" sz="2000" dirty="0" smtClean="0">
                <a:cs typeface="Times New Roman" panose="02020603050405020304" pitchFamily="18" charset="0"/>
              </a:rPr>
              <a:t> are two vectors (e.g., term-frequency vectors), then</a:t>
            </a:r>
          </a:p>
          <a:p>
            <a:pPr algn="just" eaLnBrk="1" hangingPunct="1">
              <a:lnSpc>
                <a:spcPct val="90000"/>
              </a:lnSpc>
              <a:buFont typeface="Wingdings" panose="05000000000000000000" pitchFamily="2" charset="2"/>
              <a:buNone/>
            </a:pPr>
            <a:endParaRPr lang="en-US" altLang="en-US" sz="2000" dirty="0" smtClean="0">
              <a:cs typeface="Times New Roman" panose="02020603050405020304" pitchFamily="18" charset="0"/>
            </a:endParaRPr>
          </a:p>
          <a:p>
            <a:pPr algn="just" eaLnBrk="1" hangingPunct="1">
              <a:lnSpc>
                <a:spcPct val="90000"/>
              </a:lnSpc>
              <a:buNone/>
            </a:pPr>
            <a:r>
              <a:rPr lang="en-US" altLang="en-US" sz="2000" dirty="0" smtClean="0">
                <a:cs typeface="Times New Roman" panose="02020603050405020304" pitchFamily="18" charset="0"/>
              </a:rPr>
              <a:t>where </a:t>
            </a:r>
            <a:r>
              <a:rPr lang="en-US" altLang="en-US" sz="2000" dirty="0">
                <a:cs typeface="Times New Roman" panose="02020603050405020304" pitchFamily="18" charset="0"/>
                <a:sym typeface="Symbol" panose="05050102010706020507" pitchFamily="18" charset="2"/>
              </a:rPr>
              <a:t> </a:t>
            </a:r>
            <a:r>
              <a:rPr lang="en-US" altLang="en-US" sz="2000" dirty="0" smtClean="0">
                <a:cs typeface="Times New Roman" panose="02020603050405020304" pitchFamily="18" charset="0"/>
              </a:rPr>
              <a:t>indicates vector dot product, ||</a:t>
            </a:r>
            <a:r>
              <a:rPr lang="en-US" altLang="en-US" sz="2000" i="1" dirty="0" smtClean="0">
                <a:cs typeface="Times New Roman" panose="02020603050405020304" pitchFamily="18" charset="0"/>
              </a:rPr>
              <a:t>d</a:t>
            </a:r>
            <a:r>
              <a:rPr lang="en-US" altLang="en-US" sz="2000" dirty="0" smtClean="0">
                <a:cs typeface="Times New Roman" panose="02020603050405020304" pitchFamily="18" charset="0"/>
              </a:rPr>
              <a:t>||: Euclidean norm of vector d.</a:t>
            </a:r>
            <a:endParaRPr lang="en-US" altLang="en-US" sz="2000" i="1" dirty="0" smtClean="0">
              <a:cs typeface="Times New Roman" panose="02020603050405020304" pitchFamily="18" charset="0"/>
            </a:endParaRPr>
          </a:p>
        </p:txBody>
      </p:sp>
      <p:pic>
        <p:nvPicPr>
          <p:cNvPr id="67589" name="Picture 4" descr="eqtabl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81000" y="2362200"/>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5"/>
          <p:cNvGraphicFramePr>
            <a:graphicFrameLocks noChangeAspect="1"/>
          </p:cNvGraphicFramePr>
          <p:nvPr>
            <p:extLst/>
          </p:nvPr>
        </p:nvGraphicFramePr>
        <p:xfrm>
          <a:off x="3200400" y="5257800"/>
          <a:ext cx="2048623" cy="554101"/>
        </p:xfrm>
        <a:graphic>
          <a:graphicData uri="http://schemas.openxmlformats.org/presentationml/2006/ole">
            <mc:AlternateContent xmlns:mc="http://schemas.openxmlformats.org/markup-compatibility/2006">
              <mc:Choice xmlns:v="urn:schemas-microsoft-com:vml" Requires="v">
                <p:oleObj spid="_x0000_s147502" name="Equation" r:id="rId5" imgW="1600200" imgH="431800" progId="">
                  <p:embed/>
                </p:oleObj>
              </mc:Choice>
              <mc:Fallback>
                <p:oleObj name="Equation" r:id="rId5" imgW="1600200" imgH="431800"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5257800"/>
                        <a:ext cx="2048623" cy="5541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4025037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3FC6779-7FF0-468A-B9D3-4DD490822598}" type="slidenum">
              <a:rPr lang="en-US" altLang="en-US" sz="1200"/>
              <a:pPr/>
              <a:t>7</a:t>
            </a:fld>
            <a:endParaRPr lang="en-US" altLang="en-US" sz="1200"/>
          </a:p>
        </p:txBody>
      </p:sp>
      <p:sp>
        <p:nvSpPr>
          <p:cNvPr id="23555" name="Rectangle 2"/>
          <p:cNvSpPr>
            <a:spLocks noGrp="1" noChangeArrowheads="1"/>
          </p:cNvSpPr>
          <p:nvPr>
            <p:ph type="title"/>
          </p:nvPr>
        </p:nvSpPr>
        <p:spPr/>
        <p:txBody>
          <a:bodyPr/>
          <a:lstStyle/>
          <a:p>
            <a:pPr eaLnBrk="1" hangingPunct="1"/>
            <a:r>
              <a:rPr lang="en-US" altLang="en-US" dirty="0" smtClean="0"/>
              <a:t>Discrete vs. Continuous Attributes </a:t>
            </a:r>
          </a:p>
        </p:txBody>
      </p:sp>
      <p:sp>
        <p:nvSpPr>
          <p:cNvPr id="23556" name="Rectangle 3"/>
          <p:cNvSpPr>
            <a:spLocks noGrp="1" noChangeArrowheads="1"/>
          </p:cNvSpPr>
          <p:nvPr>
            <p:ph type="body" idx="1"/>
          </p:nvPr>
        </p:nvSpPr>
        <p:spPr>
          <a:xfrm>
            <a:off x="304800" y="1219200"/>
            <a:ext cx="8534400" cy="5257800"/>
          </a:xfrm>
        </p:spPr>
        <p:txBody>
          <a:bodyPr/>
          <a:lstStyle/>
          <a:p>
            <a:pPr eaLnBrk="1" hangingPunct="1">
              <a:lnSpc>
                <a:spcPct val="90000"/>
              </a:lnSpc>
            </a:pPr>
            <a:r>
              <a:rPr lang="en-US" altLang="en-US" sz="2400" b="1" dirty="0" smtClean="0"/>
              <a:t>Discrete</a:t>
            </a:r>
            <a:r>
              <a:rPr lang="en-US" altLang="en-US" sz="2400" dirty="0" smtClean="0"/>
              <a:t> </a:t>
            </a:r>
            <a:r>
              <a:rPr lang="en-US" altLang="en-US" sz="2400" b="1" dirty="0" smtClean="0"/>
              <a:t>Attribute</a:t>
            </a:r>
          </a:p>
          <a:p>
            <a:pPr lvl="1" eaLnBrk="1" hangingPunct="1">
              <a:lnSpc>
                <a:spcPct val="90000"/>
              </a:lnSpc>
            </a:pPr>
            <a:r>
              <a:rPr lang="en-US" altLang="en-US" sz="2400" dirty="0" smtClean="0"/>
              <a:t>Has only a finite or countably infinite set of values</a:t>
            </a:r>
          </a:p>
          <a:p>
            <a:pPr lvl="2" eaLnBrk="1" hangingPunct="1">
              <a:lnSpc>
                <a:spcPct val="90000"/>
              </a:lnSpc>
            </a:pPr>
            <a:r>
              <a:rPr lang="en-US" altLang="en-US" dirty="0" smtClean="0"/>
              <a:t>E.g., zip codes, profession, or the set of words in a collection of documents </a:t>
            </a:r>
          </a:p>
          <a:p>
            <a:pPr lvl="1" eaLnBrk="1" hangingPunct="1">
              <a:lnSpc>
                <a:spcPct val="90000"/>
              </a:lnSpc>
            </a:pPr>
            <a:r>
              <a:rPr lang="en-US" altLang="en-US" sz="2400" dirty="0" smtClean="0"/>
              <a:t>Attributes </a:t>
            </a:r>
            <a:r>
              <a:rPr lang="en-US" altLang="en-US" sz="2400" dirty="0" err="1" smtClean="0"/>
              <a:t>Hair_Color</a:t>
            </a:r>
            <a:r>
              <a:rPr lang="en-US" altLang="en-US" sz="2400" dirty="0" smtClean="0"/>
              <a:t>, Smoker, Med Test, </a:t>
            </a:r>
            <a:r>
              <a:rPr lang="en-US" altLang="en-US" sz="2400" dirty="0" err="1" smtClean="0"/>
              <a:t>Drink_Size</a:t>
            </a:r>
            <a:r>
              <a:rPr lang="en-US" altLang="en-US" sz="2400" dirty="0" smtClean="0"/>
              <a:t> each have a finite number of values, thus are discrete.</a:t>
            </a:r>
          </a:p>
          <a:p>
            <a:pPr lvl="1" eaLnBrk="1" hangingPunct="1">
              <a:lnSpc>
                <a:spcPct val="90000"/>
              </a:lnSpc>
            </a:pPr>
            <a:r>
              <a:rPr lang="en-US" altLang="en-US" sz="2400" dirty="0" smtClean="0"/>
              <a:t>Discrete attributes may have numeric values 0 and 1 for  binary attributes</a:t>
            </a:r>
          </a:p>
          <a:p>
            <a:pPr lvl="1" eaLnBrk="1" hangingPunct="1">
              <a:lnSpc>
                <a:spcPct val="90000"/>
              </a:lnSpc>
            </a:pPr>
            <a:r>
              <a:rPr lang="en-US" altLang="en-US" sz="2400" dirty="0" smtClean="0"/>
              <a:t>Age have values from 0 to 110</a:t>
            </a:r>
          </a:p>
          <a:p>
            <a:pPr lvl="1" eaLnBrk="1" hangingPunct="1">
              <a:lnSpc>
                <a:spcPct val="90000"/>
              </a:lnSpc>
            </a:pPr>
            <a:r>
              <a:rPr lang="en-US" altLang="en-US" sz="2400" dirty="0" err="1" smtClean="0"/>
              <a:t>Customer_ID</a:t>
            </a:r>
            <a:r>
              <a:rPr lang="en-US" altLang="en-US" sz="2400" dirty="0" smtClean="0"/>
              <a:t> is countably infinite</a:t>
            </a:r>
          </a:p>
          <a:p>
            <a:pPr lvl="1" eaLnBrk="1" hangingPunct="1">
              <a:lnSpc>
                <a:spcPct val="90000"/>
              </a:lnSpc>
            </a:pPr>
            <a:r>
              <a:rPr lang="en-US" altLang="en-US" sz="2400" dirty="0" smtClean="0"/>
              <a:t>Zip codes</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589606" y="206551"/>
            <a:ext cx="8001000" cy="571500"/>
          </a:xfrm>
        </p:spPr>
        <p:txBody>
          <a:bodyPr>
            <a:normAutofit/>
          </a:bodyPr>
          <a:lstStyle/>
          <a:p>
            <a:r>
              <a:rPr lang="en-US" altLang="en-US" sz="3000" dirty="0"/>
              <a:t>Example: Calculating Cosine Similarity</a:t>
            </a:r>
          </a:p>
        </p:txBody>
      </p:sp>
      <p:sp>
        <p:nvSpPr>
          <p:cNvPr id="4100" name="Rectangle 3"/>
          <p:cNvSpPr>
            <a:spLocks noGrp="1" noChangeArrowheads="1"/>
          </p:cNvSpPr>
          <p:nvPr>
            <p:ph type="body" idx="1"/>
          </p:nvPr>
        </p:nvSpPr>
        <p:spPr>
          <a:xfrm>
            <a:off x="152400" y="1676400"/>
            <a:ext cx="9067800" cy="4087734"/>
          </a:xfrm>
        </p:spPr>
        <p:txBody>
          <a:bodyPr/>
          <a:lstStyle/>
          <a:p>
            <a:pPr>
              <a:spcBef>
                <a:spcPts val="900"/>
              </a:spcBef>
            </a:pPr>
            <a:r>
              <a:rPr lang="en-US" altLang="en-US" sz="1800" dirty="0"/>
              <a:t>Calculating Cosine Similarity:</a:t>
            </a:r>
          </a:p>
          <a:p>
            <a:pPr lvl="1">
              <a:spcBef>
                <a:spcPts val="900"/>
              </a:spcBef>
            </a:pPr>
            <a:endParaRPr lang="en-US" altLang="en-US" sz="1800" dirty="0">
              <a:cs typeface="Times New Roman" panose="02020603050405020304" pitchFamily="18" charset="0"/>
            </a:endParaRPr>
          </a:p>
          <a:p>
            <a:pPr marL="288124" lvl="2" indent="0" algn="just">
              <a:buNone/>
            </a:pPr>
            <a:r>
              <a:rPr lang="en-US" altLang="en-US" sz="1800" dirty="0">
                <a:cs typeface="Times New Roman" panose="02020603050405020304" pitchFamily="18" charset="0"/>
              </a:rPr>
              <a:t>   where </a:t>
            </a:r>
            <a:r>
              <a:rPr lang="en-US" altLang="en-US" sz="1800" dirty="0">
                <a:cs typeface="Times New Roman" panose="02020603050405020304" pitchFamily="18" charset="0"/>
                <a:sym typeface="Symbol" panose="05050102010706020507" pitchFamily="18" charset="2"/>
              </a:rPr>
              <a:t></a:t>
            </a:r>
            <a:r>
              <a:rPr lang="en-US" altLang="en-US" sz="1800" dirty="0">
                <a:cs typeface="Times New Roman" panose="02020603050405020304" pitchFamily="18" charset="0"/>
              </a:rPr>
              <a:t> indicates vector dot product, ||</a:t>
            </a:r>
            <a:r>
              <a:rPr lang="en-US" altLang="en-US" sz="1800" i="1" dirty="0">
                <a:cs typeface="Times New Roman" panose="02020603050405020304" pitchFamily="18" charset="0"/>
              </a:rPr>
              <a:t>d</a:t>
            </a:r>
            <a:r>
              <a:rPr lang="en-US" altLang="en-US" sz="1800" dirty="0">
                <a:cs typeface="Times New Roman" panose="02020603050405020304" pitchFamily="18" charset="0"/>
              </a:rPr>
              <a:t>||: </a:t>
            </a:r>
            <a:r>
              <a:rPr lang="en-US" altLang="en-US" sz="1800" dirty="0" smtClean="0">
                <a:cs typeface="Times New Roman" panose="02020603050405020304" pitchFamily="18" charset="0"/>
              </a:rPr>
              <a:t>Euclidean norm of vector d.</a:t>
            </a:r>
            <a:endParaRPr lang="en-US" altLang="en-US" sz="1800" i="1" dirty="0">
              <a:cs typeface="Times New Roman" panose="02020603050405020304" pitchFamily="18" charset="0"/>
            </a:endParaRPr>
          </a:p>
          <a:p>
            <a:pPr algn="just"/>
            <a:r>
              <a:rPr lang="en-US" altLang="en-US" sz="1800" dirty="0">
                <a:cs typeface="Times New Roman" panose="02020603050405020304" pitchFamily="18" charset="0"/>
              </a:rPr>
              <a:t>Ex: Find the </a:t>
            </a:r>
            <a:r>
              <a:rPr lang="en-US" altLang="en-US" sz="1800" b="1" dirty="0">
                <a:cs typeface="Times New Roman" panose="02020603050405020304" pitchFamily="18" charset="0"/>
              </a:rPr>
              <a:t>similarity</a:t>
            </a:r>
            <a:r>
              <a:rPr lang="en-US" altLang="en-US" sz="1800" dirty="0">
                <a:cs typeface="Times New Roman" panose="02020603050405020304" pitchFamily="18" charset="0"/>
              </a:rPr>
              <a:t> between documents 1 and </a:t>
            </a:r>
            <a:r>
              <a:rPr lang="en-US" altLang="en-US" sz="1800" dirty="0" smtClean="0">
                <a:cs typeface="Times New Roman" panose="02020603050405020304" pitchFamily="18" charset="0"/>
              </a:rPr>
              <a:t>2.</a:t>
            </a:r>
          </a:p>
          <a:p>
            <a:pPr marL="0" indent="0" algn="just">
              <a:buNone/>
            </a:pPr>
            <a:r>
              <a:rPr lang="en-US" altLang="en-US" sz="1800" i="1" dirty="0">
                <a:cs typeface="Times New Roman" panose="02020603050405020304" pitchFamily="18" charset="0"/>
              </a:rPr>
              <a:t>	</a:t>
            </a:r>
            <a:r>
              <a:rPr lang="en-US" altLang="en-US" sz="1800" i="1" dirty="0" smtClean="0">
                <a:cs typeface="Times New Roman" panose="02020603050405020304" pitchFamily="18" charset="0"/>
              </a:rPr>
              <a:t>d</a:t>
            </a:r>
            <a:r>
              <a:rPr lang="en-US" altLang="en-US" sz="1800" i="1" baseline="-30000" dirty="0" smtClean="0">
                <a:cs typeface="Times New Roman" panose="02020603050405020304" pitchFamily="18" charset="0"/>
              </a:rPr>
              <a:t>1</a:t>
            </a:r>
            <a:r>
              <a:rPr lang="en-US" altLang="en-US" sz="1800" i="1" dirty="0" smtClean="0">
                <a:cs typeface="Times New Roman" panose="02020603050405020304" pitchFamily="18" charset="0"/>
              </a:rPr>
              <a:t> </a:t>
            </a:r>
            <a:r>
              <a:rPr lang="en-US" altLang="en-US" sz="1800" b="1" dirty="0">
                <a:cs typeface="Times New Roman" panose="02020603050405020304" pitchFamily="18" charset="0"/>
              </a:rPr>
              <a:t>=  </a:t>
            </a:r>
            <a:r>
              <a:rPr lang="en-US" altLang="en-US" sz="1800" dirty="0">
                <a:cs typeface="Times New Roman" panose="02020603050405020304" pitchFamily="18" charset="0"/>
              </a:rPr>
              <a:t>(5, 0, 3, 0, 2, 0, 0, 2, 0, 0)   </a:t>
            </a:r>
            <a:r>
              <a:rPr lang="en-US" altLang="en-US" sz="1800" dirty="0" smtClean="0">
                <a:cs typeface="Times New Roman" panose="02020603050405020304" pitchFamily="18" charset="0"/>
              </a:rPr>
              <a:t>   </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2</a:t>
            </a:r>
            <a:r>
              <a:rPr lang="en-US" altLang="en-US" sz="1800" b="1" dirty="0">
                <a:cs typeface="Times New Roman" panose="02020603050405020304" pitchFamily="18" charset="0"/>
              </a:rPr>
              <a:t> =  </a:t>
            </a:r>
            <a:r>
              <a:rPr lang="en-US" altLang="en-US" sz="1800" dirty="0">
                <a:cs typeface="Times New Roman" panose="02020603050405020304" pitchFamily="18" charset="0"/>
              </a:rPr>
              <a:t>(3, 0, 2, 0, 1, 1, 0, 1, 0, 1)</a:t>
            </a:r>
          </a:p>
          <a:p>
            <a:pPr lvl="1" algn="just"/>
            <a:r>
              <a:rPr lang="en-US" altLang="en-US" sz="1800" dirty="0">
                <a:cs typeface="Times New Roman" panose="02020603050405020304" pitchFamily="18" charset="0"/>
              </a:rPr>
              <a:t>First, calculate vector dot </a:t>
            </a:r>
            <a:r>
              <a:rPr lang="en-US" altLang="en-US" sz="1800" dirty="0" smtClean="0">
                <a:cs typeface="Times New Roman" panose="02020603050405020304" pitchFamily="18" charset="0"/>
              </a:rPr>
              <a:t>product</a:t>
            </a:r>
          </a:p>
          <a:p>
            <a:pPr lvl="4" indent="-1431925" algn="just">
              <a:buNone/>
            </a:pPr>
            <a:r>
              <a:rPr lang="en-US" altLang="en-US" sz="1800" i="1" dirty="0" smtClean="0">
                <a:cs typeface="Times New Roman" panose="02020603050405020304" pitchFamily="18" charset="0"/>
              </a:rPr>
              <a:t>d</a:t>
            </a:r>
            <a:r>
              <a:rPr lang="en-US" altLang="en-US" sz="1800" i="1" baseline="-30000" dirty="0" smtClean="0">
                <a:cs typeface="Times New Roman" panose="02020603050405020304" pitchFamily="18" charset="0"/>
              </a:rPr>
              <a:t>1</a:t>
            </a:r>
            <a:r>
              <a:rPr lang="en-US" altLang="en-US" sz="1800" dirty="0" smtClean="0">
                <a:cs typeface="Times New Roman" panose="02020603050405020304" pitchFamily="18" charset="0"/>
                <a:sym typeface="Symbol" panose="05050102010706020507" pitchFamily="18" charset="2"/>
              </a:rPr>
              <a:t></a:t>
            </a:r>
            <a:r>
              <a:rPr lang="en-US" altLang="en-US" sz="1800" i="1" dirty="0" smtClean="0">
                <a:cs typeface="Times New Roman" panose="02020603050405020304" pitchFamily="18" charset="0"/>
              </a:rPr>
              <a:t>d</a:t>
            </a:r>
            <a:r>
              <a:rPr lang="en-US" altLang="en-US" sz="1800" i="1" baseline="-30000" dirty="0" smtClean="0">
                <a:cs typeface="Times New Roman" panose="02020603050405020304" pitchFamily="18" charset="0"/>
              </a:rPr>
              <a:t>2 </a:t>
            </a:r>
            <a:r>
              <a:rPr lang="en-US" altLang="en-US" sz="1800" dirty="0" smtClean="0">
                <a:cs typeface="Times New Roman" panose="02020603050405020304" pitchFamily="18" charset="0"/>
              </a:rPr>
              <a:t>= 5 X 3 + 0 X 0 + 3 X 2 + 0 X 0 + 2 X 1 + 0 X 1 + 0 X 1 + 2 X 1 + 0 X 0 + 0 X 1 = 25</a:t>
            </a:r>
          </a:p>
          <a:p>
            <a:pPr lvl="1" algn="just"/>
            <a:r>
              <a:rPr lang="en-US" altLang="en-US" sz="1800" dirty="0" smtClean="0">
                <a:cs typeface="Times New Roman" panose="02020603050405020304" pitchFamily="18" charset="0"/>
              </a:rPr>
              <a:t>Then</a:t>
            </a:r>
            <a:r>
              <a:rPr lang="en-US" altLang="en-US" sz="1800" dirty="0">
                <a:cs typeface="Times New Roman" panose="02020603050405020304" pitchFamily="18" charset="0"/>
              </a:rPr>
              <a:t>, calculate ||</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1</a:t>
            </a:r>
            <a:r>
              <a:rPr lang="en-US" altLang="en-US" sz="1800" dirty="0">
                <a:cs typeface="Times New Roman" panose="02020603050405020304" pitchFamily="18" charset="0"/>
              </a:rPr>
              <a:t>|| and ||</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2</a:t>
            </a:r>
            <a:r>
              <a:rPr lang="en-US" altLang="en-US" sz="1800" dirty="0">
                <a:cs typeface="Times New Roman" panose="02020603050405020304" pitchFamily="18" charset="0"/>
              </a:rPr>
              <a:t>|| </a:t>
            </a:r>
          </a:p>
          <a:p>
            <a:pPr lvl="3" algn="just">
              <a:buNone/>
            </a:pPr>
            <a:endParaRPr lang="en-US" altLang="en-US" sz="1800" dirty="0">
              <a:cs typeface="Times New Roman" panose="02020603050405020304" pitchFamily="18" charset="0"/>
            </a:endParaRPr>
          </a:p>
          <a:p>
            <a:pPr lvl="1" algn="just"/>
            <a:endParaRPr lang="en-US" altLang="en-US" sz="1800" dirty="0">
              <a:cs typeface="Times New Roman" panose="02020603050405020304" pitchFamily="18" charset="0"/>
            </a:endParaRPr>
          </a:p>
          <a:p>
            <a:pPr lvl="1" algn="just"/>
            <a:endParaRPr lang="en-US" altLang="en-US" sz="1800" dirty="0">
              <a:cs typeface="Times New Roman" panose="02020603050405020304" pitchFamily="18" charset="0"/>
            </a:endParaRPr>
          </a:p>
          <a:p>
            <a:pPr lvl="1" algn="just"/>
            <a:r>
              <a:rPr lang="en-US" altLang="en-US" sz="1800" dirty="0">
                <a:cs typeface="Times New Roman" panose="02020603050405020304" pitchFamily="18" charset="0"/>
              </a:rPr>
              <a:t>Calculate cosine similarity:  cos(</a:t>
            </a:r>
            <a:r>
              <a:rPr lang="en-US" altLang="en-US" sz="1800" i="1" dirty="0">
                <a:cs typeface="Times New Roman" panose="02020603050405020304" pitchFamily="18" charset="0"/>
              </a:rPr>
              <a:t>d</a:t>
            </a:r>
            <a:r>
              <a:rPr lang="en-US" altLang="en-US" sz="1800" i="1" baseline="-30000" dirty="0">
                <a:cs typeface="Times New Roman" panose="02020603050405020304" pitchFamily="18" charset="0"/>
              </a:rPr>
              <a:t>1</a:t>
            </a:r>
            <a:r>
              <a:rPr lang="en-US" altLang="en-US" sz="1800" i="1" dirty="0">
                <a:cs typeface="Times New Roman" panose="02020603050405020304" pitchFamily="18" charset="0"/>
              </a:rPr>
              <a:t>, d</a:t>
            </a:r>
            <a:r>
              <a:rPr lang="en-US" altLang="en-US" sz="1800" i="1" baseline="-30000" dirty="0">
                <a:cs typeface="Times New Roman" panose="02020603050405020304" pitchFamily="18" charset="0"/>
              </a:rPr>
              <a:t>2</a:t>
            </a:r>
            <a:r>
              <a:rPr lang="en-US" altLang="en-US" sz="1800" dirty="0">
                <a:cs typeface="Times New Roman" panose="02020603050405020304" pitchFamily="18" charset="0"/>
              </a:rPr>
              <a:t> ) = 25/ (6.481 X 4.12) = 0.94</a:t>
            </a:r>
          </a:p>
        </p:txBody>
      </p:sp>
      <p:graphicFrame>
        <p:nvGraphicFramePr>
          <p:cNvPr id="4" name="Object 3"/>
          <p:cNvGraphicFramePr>
            <a:graphicFrameLocks noChangeAspect="1"/>
          </p:cNvGraphicFramePr>
          <p:nvPr>
            <p:extLst/>
          </p:nvPr>
        </p:nvGraphicFramePr>
        <p:xfrm>
          <a:off x="966439" y="4771980"/>
          <a:ext cx="7247335" cy="373856"/>
        </p:xfrm>
        <a:graphic>
          <a:graphicData uri="http://schemas.openxmlformats.org/presentationml/2006/ole">
            <mc:AlternateContent xmlns:mc="http://schemas.openxmlformats.org/markup-compatibility/2006">
              <mc:Choice xmlns:v="urn:schemas-microsoft-com:vml" Requires="v">
                <p:oleObj spid="_x0000_s148614" name="Equation" r:id="rId4" imgW="4927600" imgH="254000" progId="">
                  <p:embed/>
                </p:oleObj>
              </mc:Choice>
              <mc:Fallback>
                <p:oleObj name="Equation" r:id="rId4" imgW="4927600" imgH="254000" progId="">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439" y="4771980"/>
                        <a:ext cx="7247335" cy="3738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nvPr>
        </p:nvGraphicFramePr>
        <p:xfrm>
          <a:off x="966439" y="5188744"/>
          <a:ext cx="7130182" cy="373856"/>
        </p:xfrm>
        <a:graphic>
          <a:graphicData uri="http://schemas.openxmlformats.org/presentationml/2006/ole">
            <mc:AlternateContent xmlns:mc="http://schemas.openxmlformats.org/markup-compatibility/2006">
              <mc:Choice xmlns:v="urn:schemas-microsoft-com:vml" Requires="v">
                <p:oleObj spid="_x0000_s148615" name="Equation" r:id="rId6" imgW="4673600" imgH="254000" progId="">
                  <p:embed/>
                </p:oleObj>
              </mc:Choice>
              <mc:Fallback>
                <p:oleObj name="Equation" r:id="rId6" imgW="4673600" imgH="254000" progId="">
                  <p:embed/>
                  <p:pic>
                    <p:nvPicPr>
                      <p:cNvPr id="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439" y="5188744"/>
                        <a:ext cx="7130182" cy="3738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2235050" y="1836284"/>
          <a:ext cx="2355056" cy="636984"/>
        </p:xfrm>
        <a:graphic>
          <a:graphicData uri="http://schemas.openxmlformats.org/presentationml/2006/ole">
            <mc:AlternateContent xmlns:mc="http://schemas.openxmlformats.org/markup-compatibility/2006">
              <mc:Choice xmlns:v="urn:schemas-microsoft-com:vml" Requires="v">
                <p:oleObj spid="_x0000_s148616" name="Equation" r:id="rId8" imgW="1600200" imgH="431800" progId="">
                  <p:embed/>
                </p:oleObj>
              </mc:Choice>
              <mc:Fallback>
                <p:oleObj name="Equation" r:id="rId8" imgW="1600200" imgH="431800" progId="">
                  <p:embed/>
                  <p:pic>
                    <p:nvPicPr>
                      <p:cNvPr id="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5050" y="1836284"/>
                        <a:ext cx="2355056" cy="6369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130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smtClean="0"/>
              <a:t>Example</a:t>
            </a:r>
          </a:p>
        </p:txBody>
      </p:sp>
      <p:sp>
        <p:nvSpPr>
          <p:cNvPr id="68611" name="Content Placeholder 2"/>
          <p:cNvSpPr>
            <a:spLocks noGrp="1"/>
          </p:cNvSpPr>
          <p:nvPr>
            <p:ph idx="1"/>
          </p:nvPr>
        </p:nvSpPr>
        <p:spPr/>
        <p:txBody>
          <a:bodyPr/>
          <a:lstStyle/>
          <a:p>
            <a:r>
              <a:rPr lang="en-US" altLang="en-US" sz="2400" dirty="0" smtClean="0"/>
              <a:t>D1: </a:t>
            </a:r>
            <a:r>
              <a:rPr lang="en-US" altLang="en-US" sz="2400" dirty="0" smtClean="0">
                <a:solidFill>
                  <a:srgbClr val="FF0000"/>
                </a:solidFill>
              </a:rPr>
              <a:t>A</a:t>
            </a:r>
            <a:r>
              <a:rPr lang="en-US" altLang="en-US" sz="2400" dirty="0" smtClean="0"/>
              <a:t> red apple</a:t>
            </a:r>
          </a:p>
          <a:p>
            <a:r>
              <a:rPr lang="en-US" altLang="en-US" sz="2400" dirty="0" smtClean="0"/>
              <a:t>D2: I like red apple</a:t>
            </a:r>
          </a:p>
          <a:p>
            <a:r>
              <a:rPr lang="en-US" altLang="en-US" sz="2400" dirty="0" smtClean="0"/>
              <a:t>D3: Apple computers </a:t>
            </a:r>
            <a:r>
              <a:rPr lang="en-US" altLang="en-US" sz="2400" dirty="0" smtClean="0">
                <a:solidFill>
                  <a:srgbClr val="FF0000"/>
                </a:solidFill>
              </a:rPr>
              <a:t>are</a:t>
            </a:r>
            <a:r>
              <a:rPr lang="en-US" altLang="en-US" sz="2400" dirty="0" smtClean="0"/>
              <a:t> good</a:t>
            </a:r>
          </a:p>
          <a:p>
            <a:r>
              <a:rPr lang="en-US" altLang="en-US" sz="2400" dirty="0" smtClean="0"/>
              <a:t>D4: Red apple red apple red apple red apple</a:t>
            </a:r>
          </a:p>
          <a:p>
            <a:pPr>
              <a:buFont typeface="Wingdings" panose="05000000000000000000" pitchFamily="2" charset="2"/>
              <a:buNone/>
            </a:pPr>
            <a:r>
              <a:rPr lang="en-US" altLang="en-US" sz="2400" dirty="0" smtClean="0"/>
              <a:t>Term by Document Matrix</a:t>
            </a:r>
          </a:p>
          <a:p>
            <a:pPr>
              <a:buFont typeface="Wingdings" panose="05000000000000000000" pitchFamily="2" charset="2"/>
              <a:buNone/>
            </a:pPr>
            <a:endParaRPr lang="en-US" altLang="en-US" sz="2400" dirty="0" smtClean="0"/>
          </a:p>
          <a:p>
            <a:pPr>
              <a:buFont typeface="Wingdings" panose="05000000000000000000" pitchFamily="2" charset="2"/>
              <a:buNone/>
            </a:pPr>
            <a:endParaRPr lang="en-US" altLang="en-US" sz="2400" dirty="0" smtClean="0"/>
          </a:p>
          <a:p>
            <a:pPr>
              <a:buFont typeface="Wingdings" panose="05000000000000000000" pitchFamily="2" charset="2"/>
              <a:buNone/>
            </a:pPr>
            <a:endParaRPr lang="en-US" altLang="en-US" sz="2400" dirty="0" smtClean="0"/>
          </a:p>
          <a:p>
            <a:pPr>
              <a:buFont typeface="Wingdings" panose="05000000000000000000" pitchFamily="2" charset="2"/>
              <a:buNone/>
            </a:pPr>
            <a:r>
              <a:rPr lang="en-US" altLang="en-US" sz="2400" dirty="0" smtClean="0"/>
              <a:t>Cosine(d1,d4) =   </a:t>
            </a:r>
          </a:p>
          <a:p>
            <a:pPr>
              <a:buFont typeface="Wingdings" panose="05000000000000000000" pitchFamily="2" charset="2"/>
              <a:buNone/>
            </a:pPr>
            <a:endParaRPr lang="en-US" altLang="en-US" sz="2400" dirty="0"/>
          </a:p>
          <a:p>
            <a:pPr>
              <a:buFont typeface="Wingdings" panose="05000000000000000000" pitchFamily="2" charset="2"/>
              <a:buNone/>
            </a:pPr>
            <a:r>
              <a:rPr lang="en-US" altLang="en-US" sz="2400" dirty="0" smtClean="0"/>
              <a:t>	(0*0+1*4+1*4+0*0+0*0+0*0+0*0)/(</a:t>
            </a:r>
            <a:r>
              <a:rPr lang="en-US" altLang="en-US" sz="2400" dirty="0" err="1" smtClean="0"/>
              <a:t>sqrt</a:t>
            </a:r>
            <a:r>
              <a:rPr lang="en-US" altLang="en-US" sz="2400" dirty="0" smtClean="0"/>
              <a:t>(2)*</a:t>
            </a:r>
            <a:r>
              <a:rPr lang="en-US" altLang="en-US" sz="2400" dirty="0" err="1" smtClean="0"/>
              <a:t>sqrt</a:t>
            </a:r>
            <a:r>
              <a:rPr lang="en-US" altLang="en-US" sz="2400" dirty="0" smtClean="0"/>
              <a:t>(32))=8/8 = 1</a:t>
            </a:r>
          </a:p>
        </p:txBody>
      </p:sp>
      <p:sp>
        <p:nvSpPr>
          <p:cNvPr id="6861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5D694B4-9E31-44E6-AD69-45986EC32687}" type="slidenum">
              <a:rPr lang="en-US" altLang="en-US" sz="1200"/>
              <a:pPr/>
              <a:t>71</a:t>
            </a:fld>
            <a:endParaRPr lang="en-US" altLang="en-US" sz="1200"/>
          </a:p>
        </p:txBody>
      </p:sp>
      <p:graphicFrame>
        <p:nvGraphicFramePr>
          <p:cNvPr id="5" name="Table 4"/>
          <p:cNvGraphicFramePr>
            <a:graphicFrameLocks noGrp="1"/>
          </p:cNvGraphicFramePr>
          <p:nvPr>
            <p:extLst/>
          </p:nvPr>
        </p:nvGraphicFramePr>
        <p:xfrm>
          <a:off x="4053840" y="3201140"/>
          <a:ext cx="4861560" cy="129540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gridCol w="640080">
                  <a:extLst>
                    <a:ext uri="{9D8B030D-6E8A-4147-A177-3AD203B41FA5}">
                      <a16:colId xmlns:a16="http://schemas.microsoft.com/office/drawing/2014/main" val="20005"/>
                    </a:ext>
                  </a:extLst>
                </a:gridCol>
                <a:gridCol w="640080">
                  <a:extLst>
                    <a:ext uri="{9D8B030D-6E8A-4147-A177-3AD203B41FA5}">
                      <a16:colId xmlns:a16="http://schemas.microsoft.com/office/drawing/2014/main" val="20006"/>
                    </a:ext>
                  </a:extLst>
                </a:gridCol>
                <a:gridCol w="640080">
                  <a:extLst>
                    <a:ext uri="{9D8B030D-6E8A-4147-A177-3AD203B41FA5}">
                      <a16:colId xmlns:a16="http://schemas.microsoft.com/office/drawing/2014/main" val="20007"/>
                    </a:ext>
                  </a:extLst>
                </a:gridCol>
              </a:tblGrid>
              <a:tr h="228600">
                <a:tc>
                  <a:txBody>
                    <a:bodyPr/>
                    <a:lstStyle/>
                    <a:p>
                      <a:endParaRPr lang="en-US" sz="1100" dirty="0">
                        <a:solidFill>
                          <a:schemeClr val="tx1"/>
                        </a:solidFill>
                      </a:endParaRPr>
                    </a:p>
                  </a:txBody>
                  <a:tcPr/>
                </a:tc>
                <a:tc>
                  <a:txBody>
                    <a:bodyPr/>
                    <a:lstStyle/>
                    <a:p>
                      <a:r>
                        <a:rPr lang="en-US" sz="1100" dirty="0" smtClean="0">
                          <a:solidFill>
                            <a:schemeClr val="tx1"/>
                          </a:solidFill>
                        </a:rPr>
                        <a:t>This</a:t>
                      </a:r>
                      <a:endParaRPr lang="en-US" sz="1100" dirty="0">
                        <a:solidFill>
                          <a:schemeClr val="tx1"/>
                        </a:solidFill>
                      </a:endParaRPr>
                    </a:p>
                  </a:txBody>
                  <a:tcPr/>
                </a:tc>
                <a:tc>
                  <a:txBody>
                    <a:bodyPr/>
                    <a:lstStyle/>
                    <a:p>
                      <a:r>
                        <a:rPr lang="en-US" sz="1100" dirty="0" smtClean="0">
                          <a:solidFill>
                            <a:schemeClr val="tx1"/>
                          </a:solidFill>
                        </a:rPr>
                        <a:t>Red</a:t>
                      </a:r>
                      <a:endParaRPr lang="en-US" sz="1100" dirty="0">
                        <a:solidFill>
                          <a:schemeClr val="tx1"/>
                        </a:solidFill>
                      </a:endParaRPr>
                    </a:p>
                  </a:txBody>
                  <a:tcPr/>
                </a:tc>
                <a:tc>
                  <a:txBody>
                    <a:bodyPr/>
                    <a:lstStyle/>
                    <a:p>
                      <a:r>
                        <a:rPr lang="en-US" sz="1100" dirty="0" smtClean="0">
                          <a:solidFill>
                            <a:schemeClr val="tx1"/>
                          </a:solidFill>
                        </a:rPr>
                        <a:t>Apple</a:t>
                      </a:r>
                      <a:endParaRPr lang="en-US" sz="1100" dirty="0">
                        <a:solidFill>
                          <a:schemeClr val="tx1"/>
                        </a:solidFill>
                      </a:endParaRPr>
                    </a:p>
                  </a:txBody>
                  <a:tcPr/>
                </a:tc>
                <a:tc>
                  <a:txBody>
                    <a:bodyPr/>
                    <a:lstStyle/>
                    <a:p>
                      <a:r>
                        <a:rPr lang="en-US" sz="1100" dirty="0" smtClean="0">
                          <a:solidFill>
                            <a:schemeClr val="tx1"/>
                          </a:solidFill>
                        </a:rPr>
                        <a:t>I</a:t>
                      </a:r>
                      <a:endParaRPr lang="en-US" sz="1100" dirty="0">
                        <a:solidFill>
                          <a:schemeClr val="tx1"/>
                        </a:solidFill>
                      </a:endParaRPr>
                    </a:p>
                  </a:txBody>
                  <a:tcPr/>
                </a:tc>
                <a:tc>
                  <a:txBody>
                    <a:bodyPr/>
                    <a:lstStyle/>
                    <a:p>
                      <a:r>
                        <a:rPr lang="en-US" sz="1100" dirty="0" smtClean="0">
                          <a:solidFill>
                            <a:schemeClr val="tx1"/>
                          </a:solidFill>
                        </a:rPr>
                        <a:t>Like</a:t>
                      </a:r>
                      <a:endParaRPr lang="en-US" sz="1100" dirty="0">
                        <a:solidFill>
                          <a:schemeClr val="tx1"/>
                        </a:solidFill>
                      </a:endParaRPr>
                    </a:p>
                  </a:txBody>
                  <a:tcPr/>
                </a:tc>
                <a:tc>
                  <a:txBody>
                    <a:bodyPr/>
                    <a:lstStyle/>
                    <a:p>
                      <a:r>
                        <a:rPr lang="en-US" sz="1100" dirty="0" smtClean="0">
                          <a:solidFill>
                            <a:schemeClr val="tx1"/>
                          </a:solidFill>
                        </a:rPr>
                        <a:t>Comp</a:t>
                      </a:r>
                      <a:endParaRPr lang="en-US" sz="1100" dirty="0">
                        <a:solidFill>
                          <a:schemeClr val="tx1"/>
                        </a:solidFill>
                      </a:endParaRPr>
                    </a:p>
                  </a:txBody>
                  <a:tcPr/>
                </a:tc>
                <a:tc>
                  <a:txBody>
                    <a:bodyPr/>
                    <a:lstStyle/>
                    <a:p>
                      <a:r>
                        <a:rPr lang="en-US" sz="1100" dirty="0" smtClean="0">
                          <a:solidFill>
                            <a:schemeClr val="tx1"/>
                          </a:solidFill>
                        </a:rPr>
                        <a:t>Good</a:t>
                      </a:r>
                      <a:endParaRPr lang="en-US" sz="1100" dirty="0">
                        <a:solidFill>
                          <a:schemeClr val="tx1"/>
                        </a:solidFill>
                      </a:endParaRPr>
                    </a:p>
                  </a:txBody>
                  <a:tcPr/>
                </a:tc>
                <a:extLst>
                  <a:ext uri="{0D108BD9-81ED-4DB2-BD59-A6C34878D82A}">
                    <a16:rowId xmlns:a16="http://schemas.microsoft.com/office/drawing/2014/main" val="10000"/>
                  </a:ext>
                </a:extLst>
              </a:tr>
              <a:tr h="198120">
                <a:tc>
                  <a:txBody>
                    <a:bodyPr/>
                    <a:lstStyle/>
                    <a:p>
                      <a:r>
                        <a:rPr lang="en-US" sz="1100" dirty="0" smtClean="0"/>
                        <a:t>D1</a:t>
                      </a:r>
                      <a:endParaRPr lang="en-US" sz="1100" dirty="0"/>
                    </a:p>
                  </a:txBody>
                  <a:tcPr/>
                </a:tc>
                <a:tc>
                  <a:txBody>
                    <a:bodyPr/>
                    <a:lstStyle/>
                    <a:p>
                      <a:r>
                        <a:rPr lang="en-US" sz="1100" dirty="0" smtClean="0"/>
                        <a:t>0</a:t>
                      </a:r>
                      <a:endParaRPr lang="en-US" sz="1100" dirty="0"/>
                    </a:p>
                  </a:txBody>
                  <a:tcPr/>
                </a:tc>
                <a:tc>
                  <a:txBody>
                    <a:bodyPr/>
                    <a:lstStyle/>
                    <a:p>
                      <a:r>
                        <a:rPr lang="en-US" sz="1100" dirty="0" smtClean="0"/>
                        <a:t>1</a:t>
                      </a:r>
                      <a:endParaRPr lang="en-US" sz="1100" dirty="0"/>
                    </a:p>
                  </a:txBody>
                  <a:tcPr/>
                </a:tc>
                <a:tc>
                  <a:txBody>
                    <a:bodyPr/>
                    <a:lstStyle/>
                    <a:p>
                      <a:r>
                        <a:rPr lang="en-US" sz="1100" dirty="0" smtClean="0"/>
                        <a:t>1</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extLst>
                  <a:ext uri="{0D108BD9-81ED-4DB2-BD59-A6C34878D82A}">
                    <a16:rowId xmlns:a16="http://schemas.microsoft.com/office/drawing/2014/main" val="10001"/>
                  </a:ext>
                </a:extLst>
              </a:tr>
              <a:tr h="0">
                <a:tc>
                  <a:txBody>
                    <a:bodyPr/>
                    <a:lstStyle/>
                    <a:p>
                      <a:r>
                        <a:rPr lang="en-US" sz="1100" dirty="0" smtClean="0"/>
                        <a:t>D2</a:t>
                      </a:r>
                      <a:endParaRPr lang="en-US" sz="1100" dirty="0"/>
                    </a:p>
                  </a:txBody>
                  <a:tcPr/>
                </a:tc>
                <a:tc>
                  <a:txBody>
                    <a:bodyPr/>
                    <a:lstStyle/>
                    <a:p>
                      <a:r>
                        <a:rPr lang="en-US" sz="1100" dirty="0" smtClean="0"/>
                        <a:t>0</a:t>
                      </a:r>
                      <a:endParaRPr lang="en-US" sz="1100" dirty="0"/>
                    </a:p>
                  </a:txBody>
                  <a:tcPr/>
                </a:tc>
                <a:tc>
                  <a:txBody>
                    <a:bodyPr/>
                    <a:lstStyle/>
                    <a:p>
                      <a:r>
                        <a:rPr lang="en-US" sz="1100" dirty="0" smtClean="0"/>
                        <a:t>1</a:t>
                      </a:r>
                      <a:endParaRPr lang="en-US" sz="1100" dirty="0"/>
                    </a:p>
                  </a:txBody>
                  <a:tcPr/>
                </a:tc>
                <a:tc>
                  <a:txBody>
                    <a:bodyPr/>
                    <a:lstStyle/>
                    <a:p>
                      <a:r>
                        <a:rPr lang="en-US" sz="1100" dirty="0" smtClean="0"/>
                        <a:t>1</a:t>
                      </a:r>
                      <a:endParaRPr lang="en-US" sz="1100" dirty="0"/>
                    </a:p>
                  </a:txBody>
                  <a:tcPr/>
                </a:tc>
                <a:tc>
                  <a:txBody>
                    <a:bodyPr/>
                    <a:lstStyle/>
                    <a:p>
                      <a:r>
                        <a:rPr lang="en-US" sz="1100" dirty="0" smtClean="0"/>
                        <a:t>1</a:t>
                      </a:r>
                      <a:endParaRPr lang="en-US" sz="1100" dirty="0"/>
                    </a:p>
                  </a:txBody>
                  <a:tcPr/>
                </a:tc>
                <a:tc>
                  <a:txBody>
                    <a:bodyPr/>
                    <a:lstStyle/>
                    <a:p>
                      <a:r>
                        <a:rPr lang="en-US" sz="1100" dirty="0" smtClean="0"/>
                        <a:t>1</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extLst>
                  <a:ext uri="{0D108BD9-81ED-4DB2-BD59-A6C34878D82A}">
                    <a16:rowId xmlns:a16="http://schemas.microsoft.com/office/drawing/2014/main" val="10002"/>
                  </a:ext>
                </a:extLst>
              </a:tr>
              <a:tr h="137160">
                <a:tc>
                  <a:txBody>
                    <a:bodyPr/>
                    <a:lstStyle/>
                    <a:p>
                      <a:r>
                        <a:rPr lang="en-US" sz="1100" dirty="0" smtClean="0"/>
                        <a:t>D3</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tc>
                  <a:txBody>
                    <a:bodyPr/>
                    <a:lstStyle/>
                    <a:p>
                      <a:r>
                        <a:rPr lang="en-US" sz="1100" dirty="0" smtClean="0"/>
                        <a:t>1</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tc>
                  <a:txBody>
                    <a:bodyPr/>
                    <a:lstStyle/>
                    <a:p>
                      <a:r>
                        <a:rPr lang="en-US" sz="1100" dirty="0" smtClean="0"/>
                        <a:t>1</a:t>
                      </a:r>
                      <a:endParaRPr lang="en-US" sz="1100" dirty="0"/>
                    </a:p>
                  </a:txBody>
                  <a:tcPr/>
                </a:tc>
                <a:tc>
                  <a:txBody>
                    <a:bodyPr/>
                    <a:lstStyle/>
                    <a:p>
                      <a:r>
                        <a:rPr lang="en-US" sz="1100" dirty="0" smtClean="0"/>
                        <a:t>1</a:t>
                      </a:r>
                      <a:endParaRPr lang="en-US" sz="1100" dirty="0"/>
                    </a:p>
                  </a:txBody>
                  <a:tcPr/>
                </a:tc>
                <a:extLst>
                  <a:ext uri="{0D108BD9-81ED-4DB2-BD59-A6C34878D82A}">
                    <a16:rowId xmlns:a16="http://schemas.microsoft.com/office/drawing/2014/main" val="10003"/>
                  </a:ext>
                </a:extLst>
              </a:tr>
              <a:tr h="0">
                <a:tc>
                  <a:txBody>
                    <a:bodyPr/>
                    <a:lstStyle/>
                    <a:p>
                      <a:r>
                        <a:rPr lang="en-US" sz="1100" dirty="0" smtClean="0"/>
                        <a:t>D4</a:t>
                      </a:r>
                      <a:endParaRPr lang="en-US" sz="1100" dirty="0"/>
                    </a:p>
                  </a:txBody>
                  <a:tcPr/>
                </a:tc>
                <a:tc>
                  <a:txBody>
                    <a:bodyPr/>
                    <a:lstStyle/>
                    <a:p>
                      <a:r>
                        <a:rPr lang="en-US" sz="1100" dirty="0" smtClean="0"/>
                        <a:t>0</a:t>
                      </a:r>
                      <a:endParaRPr lang="en-US" sz="1100" dirty="0"/>
                    </a:p>
                  </a:txBody>
                  <a:tcPr/>
                </a:tc>
                <a:tc>
                  <a:txBody>
                    <a:bodyPr/>
                    <a:lstStyle/>
                    <a:p>
                      <a:r>
                        <a:rPr lang="en-US" sz="1100" dirty="0" smtClean="0"/>
                        <a:t>4</a:t>
                      </a:r>
                      <a:endParaRPr lang="en-US" sz="1100" dirty="0"/>
                    </a:p>
                  </a:txBody>
                  <a:tcPr/>
                </a:tc>
                <a:tc>
                  <a:txBody>
                    <a:bodyPr/>
                    <a:lstStyle/>
                    <a:p>
                      <a:r>
                        <a:rPr lang="en-US" sz="1100" dirty="0" smtClean="0"/>
                        <a:t>4</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tc>
                  <a:txBody>
                    <a:bodyPr/>
                    <a:lstStyle/>
                    <a:p>
                      <a:r>
                        <a:rPr lang="en-US" sz="1100" dirty="0" smtClean="0"/>
                        <a:t>0</a:t>
                      </a:r>
                      <a:endParaRPr lang="en-US" sz="11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99683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smtClean="0"/>
              <a:t>Exercise 12</a:t>
            </a:r>
          </a:p>
        </p:txBody>
      </p:sp>
      <p:sp>
        <p:nvSpPr>
          <p:cNvPr id="3" name="Content Placeholder 2"/>
          <p:cNvSpPr>
            <a:spLocks noGrp="1"/>
          </p:cNvSpPr>
          <p:nvPr>
            <p:ph idx="1"/>
          </p:nvPr>
        </p:nvSpPr>
        <p:spPr/>
        <p:txBody>
          <a:bodyPr/>
          <a:lstStyle/>
          <a:p>
            <a:pPr>
              <a:defRPr/>
            </a:pPr>
            <a:r>
              <a:rPr lang="en-US" dirty="0"/>
              <a:t>Create a term by document matrix for the following documents (only consider green terms)</a:t>
            </a:r>
          </a:p>
          <a:p>
            <a:pPr lvl="1">
              <a:defRPr/>
            </a:pPr>
            <a:r>
              <a:rPr lang="en-US" dirty="0"/>
              <a:t>D1: I </a:t>
            </a:r>
            <a:r>
              <a:rPr lang="en-US" dirty="0">
                <a:solidFill>
                  <a:schemeClr val="accent5">
                    <a:lumMod val="50000"/>
                  </a:schemeClr>
                </a:solidFill>
              </a:rPr>
              <a:t>like</a:t>
            </a:r>
            <a:r>
              <a:rPr lang="en-US" dirty="0"/>
              <a:t> to </a:t>
            </a:r>
            <a:r>
              <a:rPr lang="en-US" dirty="0">
                <a:solidFill>
                  <a:schemeClr val="accent5">
                    <a:lumMod val="50000"/>
                  </a:schemeClr>
                </a:solidFill>
              </a:rPr>
              <a:t>eat red apples</a:t>
            </a:r>
          </a:p>
          <a:p>
            <a:pPr lvl="1">
              <a:defRPr/>
            </a:pPr>
            <a:r>
              <a:rPr lang="en-US" dirty="0"/>
              <a:t>D2: </a:t>
            </a:r>
            <a:r>
              <a:rPr lang="en-US" dirty="0">
                <a:solidFill>
                  <a:schemeClr val="accent5">
                    <a:lumMod val="50000"/>
                  </a:schemeClr>
                </a:solidFill>
              </a:rPr>
              <a:t>Red apples </a:t>
            </a:r>
            <a:r>
              <a:rPr lang="en-US" dirty="0"/>
              <a:t>are </a:t>
            </a:r>
            <a:r>
              <a:rPr lang="en-US" dirty="0">
                <a:solidFill>
                  <a:schemeClr val="accent5">
                    <a:lumMod val="50000"/>
                  </a:schemeClr>
                </a:solidFill>
              </a:rPr>
              <a:t>sweet</a:t>
            </a:r>
          </a:p>
          <a:p>
            <a:pPr lvl="1">
              <a:defRPr/>
            </a:pPr>
            <a:r>
              <a:rPr lang="en-US" dirty="0"/>
              <a:t>D3: </a:t>
            </a:r>
            <a:r>
              <a:rPr lang="en-US" dirty="0">
                <a:solidFill>
                  <a:schemeClr val="accent5">
                    <a:lumMod val="50000"/>
                  </a:schemeClr>
                </a:solidFill>
              </a:rPr>
              <a:t>Apple computers </a:t>
            </a:r>
            <a:r>
              <a:rPr lang="en-US" dirty="0"/>
              <a:t>are </a:t>
            </a:r>
            <a:r>
              <a:rPr lang="en-US" dirty="0">
                <a:solidFill>
                  <a:schemeClr val="accent5">
                    <a:lumMod val="50000"/>
                  </a:schemeClr>
                </a:solidFill>
              </a:rPr>
              <a:t>easy</a:t>
            </a:r>
            <a:r>
              <a:rPr lang="en-US" dirty="0"/>
              <a:t> </a:t>
            </a:r>
            <a:r>
              <a:rPr lang="en-US"/>
              <a:t>to </a:t>
            </a:r>
            <a:r>
              <a:rPr lang="en-US">
                <a:solidFill>
                  <a:schemeClr val="accent5">
                    <a:lumMod val="50000"/>
                  </a:schemeClr>
                </a:solidFill>
              </a:rPr>
              <a:t>use computers</a:t>
            </a:r>
            <a:endParaRPr lang="en-US" dirty="0">
              <a:solidFill>
                <a:schemeClr val="accent5">
                  <a:lumMod val="50000"/>
                </a:schemeClr>
              </a:solidFill>
            </a:endParaRPr>
          </a:p>
          <a:p>
            <a:pPr>
              <a:defRPr/>
            </a:pPr>
            <a:r>
              <a:rPr lang="en-US" dirty="0"/>
              <a:t>Find the distance cosine similarity between</a:t>
            </a:r>
          </a:p>
          <a:p>
            <a:pPr lvl="1">
              <a:defRPr/>
            </a:pPr>
            <a:r>
              <a:rPr lang="en-US" dirty="0"/>
              <a:t>D1 and D2</a:t>
            </a:r>
          </a:p>
          <a:p>
            <a:pPr lvl="1">
              <a:defRPr/>
            </a:pPr>
            <a:r>
              <a:rPr lang="en-US" dirty="0"/>
              <a:t>D1 and D3</a:t>
            </a:r>
          </a:p>
        </p:txBody>
      </p:sp>
      <p:sp>
        <p:nvSpPr>
          <p:cNvPr id="7066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BE2F48D-5BE5-41DB-A0B3-327FDF40F643}" type="slidenum">
              <a:rPr lang="en-US" altLang="en-US" sz="1200"/>
              <a:pPr/>
              <a:t>72</a:t>
            </a:fld>
            <a:endParaRPr lang="en-US" altLang="en-US" sz="1200"/>
          </a:p>
        </p:txBody>
      </p:sp>
    </p:spTree>
    <p:extLst>
      <p:ext uri="{BB962C8B-B14F-4D97-AF65-F5344CB8AC3E}">
        <p14:creationId xmlns:p14="http://schemas.microsoft.com/office/powerpoint/2010/main" val="210078825"/>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smtClean="0"/>
              <a:t>Exercise 12</a:t>
            </a:r>
          </a:p>
        </p:txBody>
      </p:sp>
      <p:sp>
        <p:nvSpPr>
          <p:cNvPr id="3" name="Content Placeholder 2"/>
          <p:cNvSpPr>
            <a:spLocks noGrp="1"/>
          </p:cNvSpPr>
          <p:nvPr>
            <p:ph idx="1"/>
          </p:nvPr>
        </p:nvSpPr>
        <p:spPr/>
        <p:txBody>
          <a:bodyPr/>
          <a:lstStyle/>
          <a:p>
            <a:pPr>
              <a:defRPr/>
            </a:pPr>
            <a:r>
              <a:rPr lang="en-US" sz="1600" dirty="0"/>
              <a:t>Create a term by document matrix for the following documents</a:t>
            </a:r>
          </a:p>
          <a:p>
            <a:pPr lvl="1">
              <a:defRPr/>
            </a:pPr>
            <a:r>
              <a:rPr lang="en-US" sz="1600" dirty="0"/>
              <a:t>D1: I </a:t>
            </a:r>
            <a:r>
              <a:rPr lang="en-US" sz="1600" dirty="0">
                <a:solidFill>
                  <a:schemeClr val="accent5">
                    <a:lumMod val="50000"/>
                  </a:schemeClr>
                </a:solidFill>
              </a:rPr>
              <a:t>like</a:t>
            </a:r>
            <a:r>
              <a:rPr lang="en-US" sz="1600" dirty="0"/>
              <a:t> to </a:t>
            </a:r>
            <a:r>
              <a:rPr lang="en-US" sz="1600" dirty="0">
                <a:solidFill>
                  <a:schemeClr val="accent5">
                    <a:lumMod val="50000"/>
                  </a:schemeClr>
                </a:solidFill>
              </a:rPr>
              <a:t>eat red apples</a:t>
            </a:r>
          </a:p>
          <a:p>
            <a:pPr lvl="1">
              <a:defRPr/>
            </a:pPr>
            <a:r>
              <a:rPr lang="en-US" sz="1600" dirty="0"/>
              <a:t>D2: </a:t>
            </a:r>
            <a:r>
              <a:rPr lang="en-US" sz="1600" dirty="0">
                <a:solidFill>
                  <a:schemeClr val="accent5">
                    <a:lumMod val="50000"/>
                  </a:schemeClr>
                </a:solidFill>
              </a:rPr>
              <a:t>Red apples </a:t>
            </a:r>
            <a:r>
              <a:rPr lang="en-US" sz="1600" dirty="0"/>
              <a:t>are </a:t>
            </a:r>
            <a:r>
              <a:rPr lang="en-US" sz="1600" dirty="0">
                <a:solidFill>
                  <a:schemeClr val="accent5">
                    <a:lumMod val="50000"/>
                  </a:schemeClr>
                </a:solidFill>
              </a:rPr>
              <a:t>sweet</a:t>
            </a:r>
          </a:p>
          <a:p>
            <a:pPr lvl="1">
              <a:defRPr/>
            </a:pPr>
            <a:r>
              <a:rPr lang="en-US" sz="1600" dirty="0"/>
              <a:t>D3: </a:t>
            </a:r>
            <a:r>
              <a:rPr lang="en-US" sz="1600" dirty="0">
                <a:solidFill>
                  <a:schemeClr val="accent5">
                    <a:lumMod val="50000"/>
                  </a:schemeClr>
                </a:solidFill>
              </a:rPr>
              <a:t>Apple computers </a:t>
            </a:r>
            <a:r>
              <a:rPr lang="en-US" sz="1600" dirty="0"/>
              <a:t>are </a:t>
            </a:r>
            <a:r>
              <a:rPr lang="en-US" sz="1600" dirty="0">
                <a:solidFill>
                  <a:schemeClr val="accent5">
                    <a:lumMod val="50000"/>
                  </a:schemeClr>
                </a:solidFill>
              </a:rPr>
              <a:t>easy</a:t>
            </a:r>
            <a:r>
              <a:rPr lang="en-US" sz="1600" dirty="0"/>
              <a:t> to </a:t>
            </a:r>
            <a:r>
              <a:rPr lang="en-US" sz="1600" dirty="0" smtClean="0">
                <a:solidFill>
                  <a:schemeClr val="accent5">
                    <a:lumMod val="50000"/>
                  </a:schemeClr>
                </a:solidFill>
              </a:rPr>
              <a:t>use computers</a:t>
            </a:r>
            <a:endParaRPr lang="en-US" sz="1600" dirty="0">
              <a:solidFill>
                <a:schemeClr val="accent5">
                  <a:lumMod val="50000"/>
                </a:schemeClr>
              </a:solidFill>
            </a:endParaRPr>
          </a:p>
          <a:p>
            <a:pPr lvl="1">
              <a:defRPr/>
            </a:pPr>
            <a:endParaRPr lang="en-US" sz="1600" dirty="0"/>
          </a:p>
          <a:p>
            <a:pPr lvl="1">
              <a:defRPr/>
            </a:pPr>
            <a:endParaRPr lang="en-US" sz="1600" dirty="0"/>
          </a:p>
          <a:p>
            <a:pPr lvl="1">
              <a:defRPr/>
            </a:pPr>
            <a:endParaRPr lang="en-US" sz="1600" dirty="0"/>
          </a:p>
          <a:p>
            <a:pPr lvl="1">
              <a:defRPr/>
            </a:pPr>
            <a:endParaRPr lang="en-US" sz="1600" dirty="0"/>
          </a:p>
          <a:p>
            <a:pPr lvl="1">
              <a:defRPr/>
            </a:pPr>
            <a:endParaRPr lang="en-US" sz="1600" dirty="0"/>
          </a:p>
          <a:p>
            <a:pPr lvl="1">
              <a:defRPr/>
            </a:pPr>
            <a:endParaRPr lang="en-US" sz="1600" dirty="0"/>
          </a:p>
          <a:p>
            <a:pPr lvl="1">
              <a:defRPr/>
            </a:pPr>
            <a:endParaRPr lang="en-US" sz="1600" dirty="0"/>
          </a:p>
          <a:p>
            <a:pPr>
              <a:defRPr/>
            </a:pPr>
            <a:r>
              <a:rPr lang="en-US" sz="1600" dirty="0"/>
              <a:t>Find the distance cosine similarity between</a:t>
            </a:r>
          </a:p>
          <a:p>
            <a:pPr lvl="1">
              <a:defRPr/>
            </a:pPr>
            <a:r>
              <a:rPr lang="en-US" sz="1600" dirty="0"/>
              <a:t>D1 and D2</a:t>
            </a:r>
          </a:p>
          <a:p>
            <a:pPr lvl="1">
              <a:defRPr/>
            </a:pPr>
            <a:endParaRPr lang="en-US" sz="1600" dirty="0"/>
          </a:p>
          <a:p>
            <a:pPr lvl="1">
              <a:defRPr/>
            </a:pPr>
            <a:endParaRPr lang="en-US" sz="1600" dirty="0"/>
          </a:p>
          <a:p>
            <a:pPr lvl="1">
              <a:defRPr/>
            </a:pPr>
            <a:r>
              <a:rPr lang="en-US" sz="1600" dirty="0"/>
              <a:t>D1 and D3</a:t>
            </a:r>
          </a:p>
        </p:txBody>
      </p:sp>
      <p:sp>
        <p:nvSpPr>
          <p:cNvPr id="7168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7E6E5F4-A664-4FB9-913C-8D0D96C627D9}" type="slidenum">
              <a:rPr lang="en-US" altLang="en-US" sz="1200"/>
              <a:pPr/>
              <a:t>73</a:t>
            </a:fld>
            <a:endParaRPr lang="en-US" altLang="en-US" sz="1200"/>
          </a:p>
        </p:txBody>
      </p:sp>
      <p:graphicFrame>
        <p:nvGraphicFramePr>
          <p:cNvPr id="5" name="Table 4"/>
          <p:cNvGraphicFramePr>
            <a:graphicFrameLocks noGrp="1"/>
          </p:cNvGraphicFramePr>
          <p:nvPr/>
        </p:nvGraphicFramePr>
        <p:xfrm>
          <a:off x="1066800" y="2667000"/>
          <a:ext cx="7620000" cy="1482724"/>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tblGrid>
              <a:tr h="370681">
                <a:tc>
                  <a:txBody>
                    <a:bodyPr/>
                    <a:lstStyle/>
                    <a:p>
                      <a:endParaRPr lang="en-US" sz="1800" b="0" dirty="0"/>
                    </a:p>
                  </a:txBody>
                  <a:tcPr marT="45700" marB="45700"/>
                </a:tc>
                <a:tc>
                  <a:txBody>
                    <a:bodyPr/>
                    <a:lstStyle/>
                    <a:p>
                      <a:r>
                        <a:rPr lang="en-US" sz="1800" b="0" dirty="0" smtClean="0"/>
                        <a:t>Like</a:t>
                      </a:r>
                      <a:endParaRPr lang="en-US" sz="1800" b="0" dirty="0"/>
                    </a:p>
                  </a:txBody>
                  <a:tcPr marT="45700" marB="45700"/>
                </a:tc>
                <a:tc>
                  <a:txBody>
                    <a:bodyPr/>
                    <a:lstStyle/>
                    <a:p>
                      <a:endParaRPr lang="en-US" sz="1800" b="0" dirty="0"/>
                    </a:p>
                  </a:txBody>
                  <a:tcPr marT="45700" marB="45700"/>
                </a:tc>
                <a:tc>
                  <a:txBody>
                    <a:bodyPr/>
                    <a:lstStyle/>
                    <a:p>
                      <a:endParaRPr lang="en-US" sz="1800" b="0" dirty="0"/>
                    </a:p>
                  </a:txBody>
                  <a:tcPr marT="45700" marB="45700"/>
                </a:tc>
                <a:tc>
                  <a:txBody>
                    <a:bodyPr/>
                    <a:lstStyle/>
                    <a:p>
                      <a:endParaRPr lang="en-US" sz="1800" b="0" dirty="0"/>
                    </a:p>
                  </a:txBody>
                  <a:tcPr marT="45700" marB="45700"/>
                </a:tc>
                <a:tc>
                  <a:txBody>
                    <a:bodyPr/>
                    <a:lstStyle/>
                    <a:p>
                      <a:endParaRPr lang="en-US" sz="1800" b="0" dirty="0"/>
                    </a:p>
                  </a:txBody>
                  <a:tcPr marT="45700" marB="45700"/>
                </a:tc>
                <a:tc>
                  <a:txBody>
                    <a:bodyPr/>
                    <a:lstStyle/>
                    <a:p>
                      <a:endParaRPr lang="en-US" sz="1800" b="0" dirty="0"/>
                    </a:p>
                  </a:txBody>
                  <a:tcPr marT="45700" marB="45700"/>
                </a:tc>
                <a:tc>
                  <a:txBody>
                    <a:bodyPr/>
                    <a:lstStyle/>
                    <a:p>
                      <a:endParaRPr lang="en-US" sz="1800" b="0" dirty="0"/>
                    </a:p>
                  </a:txBody>
                  <a:tcPr marT="45700" marB="45700"/>
                </a:tc>
                <a:tc>
                  <a:txBody>
                    <a:bodyPr/>
                    <a:lstStyle/>
                    <a:p>
                      <a:endParaRPr lang="en-US" sz="1800" b="0" dirty="0"/>
                    </a:p>
                  </a:txBody>
                  <a:tcPr marT="45700" marB="45700"/>
                </a:tc>
                <a:tc>
                  <a:txBody>
                    <a:bodyPr/>
                    <a:lstStyle/>
                    <a:p>
                      <a:endParaRPr lang="en-US" sz="1800" b="0" dirty="0"/>
                    </a:p>
                  </a:txBody>
                  <a:tcPr marT="45700" marB="45700"/>
                </a:tc>
                <a:extLst>
                  <a:ext uri="{0D108BD9-81ED-4DB2-BD59-A6C34878D82A}">
                    <a16:rowId xmlns:a16="http://schemas.microsoft.com/office/drawing/2014/main" val="10000"/>
                  </a:ext>
                </a:extLst>
              </a:tr>
              <a:tr h="370681">
                <a:tc>
                  <a:txBody>
                    <a:bodyPr/>
                    <a:lstStyle/>
                    <a:p>
                      <a:r>
                        <a:rPr lang="en-US" sz="1800" dirty="0"/>
                        <a:t>D1</a:t>
                      </a:r>
                    </a:p>
                  </a:txBody>
                  <a:tcPr marT="45700" marB="45700"/>
                </a:tc>
                <a:tc>
                  <a:txBody>
                    <a:bodyPr/>
                    <a:lstStyle/>
                    <a:p>
                      <a:endParaRPr lang="en-US" sz="1800" dirty="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extLst>
                  <a:ext uri="{0D108BD9-81ED-4DB2-BD59-A6C34878D82A}">
                    <a16:rowId xmlns:a16="http://schemas.microsoft.com/office/drawing/2014/main" val="10001"/>
                  </a:ext>
                </a:extLst>
              </a:tr>
              <a:tr h="370681">
                <a:tc>
                  <a:txBody>
                    <a:bodyPr/>
                    <a:lstStyle/>
                    <a:p>
                      <a:r>
                        <a:rPr lang="en-US" sz="1800" dirty="0"/>
                        <a:t>D2</a:t>
                      </a:r>
                    </a:p>
                  </a:txBody>
                  <a:tcPr marT="45700" marB="45700"/>
                </a:tc>
                <a:tc>
                  <a:txBody>
                    <a:bodyPr/>
                    <a:lstStyle/>
                    <a:p>
                      <a:endParaRPr lang="en-US" sz="1800" dirty="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dirty="0"/>
                    </a:p>
                  </a:txBody>
                  <a:tcPr marT="45700" marB="45700"/>
                </a:tc>
                <a:extLst>
                  <a:ext uri="{0D108BD9-81ED-4DB2-BD59-A6C34878D82A}">
                    <a16:rowId xmlns:a16="http://schemas.microsoft.com/office/drawing/2014/main" val="10002"/>
                  </a:ext>
                </a:extLst>
              </a:tr>
              <a:tr h="370681">
                <a:tc>
                  <a:txBody>
                    <a:bodyPr/>
                    <a:lstStyle/>
                    <a:p>
                      <a:r>
                        <a:rPr lang="en-US" sz="1800" dirty="0"/>
                        <a:t>D3</a:t>
                      </a:r>
                    </a:p>
                  </a:txBody>
                  <a:tcPr marT="45700" marB="45700"/>
                </a:tc>
                <a:tc>
                  <a:txBody>
                    <a:bodyPr/>
                    <a:lstStyle/>
                    <a:p>
                      <a:endParaRPr lang="en-US" sz="1800" dirty="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a:p>
                  </a:txBody>
                  <a:tcPr marT="45700" marB="45700"/>
                </a:tc>
                <a:tc>
                  <a:txBody>
                    <a:bodyPr/>
                    <a:lstStyle/>
                    <a:p>
                      <a:endParaRPr lang="en-US" sz="1800" dirty="0"/>
                    </a:p>
                  </a:txBody>
                  <a:tcPr marT="45700" marB="457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4589812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smtClean="0"/>
              <a:t>Exercise 12</a:t>
            </a:r>
          </a:p>
        </p:txBody>
      </p:sp>
      <p:sp>
        <p:nvSpPr>
          <p:cNvPr id="3" name="Content Placeholder 2"/>
          <p:cNvSpPr>
            <a:spLocks noGrp="1"/>
          </p:cNvSpPr>
          <p:nvPr>
            <p:ph idx="1"/>
          </p:nvPr>
        </p:nvSpPr>
        <p:spPr/>
        <p:txBody>
          <a:bodyPr/>
          <a:lstStyle/>
          <a:p>
            <a:pPr>
              <a:defRPr/>
            </a:pPr>
            <a:r>
              <a:rPr lang="en-US" sz="1600" dirty="0"/>
              <a:t>Create a term by document matrix for the following documents</a:t>
            </a:r>
          </a:p>
          <a:p>
            <a:pPr lvl="1">
              <a:defRPr/>
            </a:pPr>
            <a:r>
              <a:rPr lang="en-US" sz="1600" dirty="0"/>
              <a:t>D1: I </a:t>
            </a:r>
            <a:r>
              <a:rPr lang="en-US" sz="1600" dirty="0">
                <a:solidFill>
                  <a:schemeClr val="accent5">
                    <a:lumMod val="50000"/>
                  </a:schemeClr>
                </a:solidFill>
              </a:rPr>
              <a:t>like</a:t>
            </a:r>
            <a:r>
              <a:rPr lang="en-US" sz="1600" dirty="0"/>
              <a:t> to </a:t>
            </a:r>
            <a:r>
              <a:rPr lang="en-US" sz="1600" dirty="0">
                <a:solidFill>
                  <a:schemeClr val="accent5">
                    <a:lumMod val="50000"/>
                  </a:schemeClr>
                </a:solidFill>
              </a:rPr>
              <a:t>eat red apples</a:t>
            </a:r>
          </a:p>
          <a:p>
            <a:pPr lvl="1">
              <a:defRPr/>
            </a:pPr>
            <a:r>
              <a:rPr lang="en-US" sz="1600" dirty="0"/>
              <a:t>D2: </a:t>
            </a:r>
            <a:r>
              <a:rPr lang="en-US" sz="1600" dirty="0">
                <a:solidFill>
                  <a:schemeClr val="accent5">
                    <a:lumMod val="50000"/>
                  </a:schemeClr>
                </a:solidFill>
              </a:rPr>
              <a:t>Red apples </a:t>
            </a:r>
            <a:r>
              <a:rPr lang="en-US" sz="1600" dirty="0"/>
              <a:t>are </a:t>
            </a:r>
            <a:r>
              <a:rPr lang="en-US" sz="1600" dirty="0">
                <a:solidFill>
                  <a:schemeClr val="accent5">
                    <a:lumMod val="50000"/>
                  </a:schemeClr>
                </a:solidFill>
              </a:rPr>
              <a:t>sweet</a:t>
            </a:r>
          </a:p>
          <a:p>
            <a:pPr lvl="1">
              <a:defRPr/>
            </a:pPr>
            <a:r>
              <a:rPr lang="en-US" sz="1600" dirty="0"/>
              <a:t>D3: </a:t>
            </a:r>
            <a:r>
              <a:rPr lang="en-US" sz="1600" dirty="0">
                <a:solidFill>
                  <a:schemeClr val="accent5">
                    <a:lumMod val="50000"/>
                  </a:schemeClr>
                </a:solidFill>
              </a:rPr>
              <a:t>Apple computers </a:t>
            </a:r>
            <a:r>
              <a:rPr lang="en-US" sz="1600" dirty="0"/>
              <a:t>are </a:t>
            </a:r>
            <a:r>
              <a:rPr lang="en-US" sz="1600" dirty="0">
                <a:solidFill>
                  <a:schemeClr val="accent5">
                    <a:lumMod val="50000"/>
                  </a:schemeClr>
                </a:solidFill>
              </a:rPr>
              <a:t>easy</a:t>
            </a:r>
            <a:r>
              <a:rPr lang="en-US" sz="1600" dirty="0"/>
              <a:t> to </a:t>
            </a:r>
            <a:r>
              <a:rPr lang="en-US" sz="1600" dirty="0" smtClean="0">
                <a:solidFill>
                  <a:schemeClr val="accent5">
                    <a:lumMod val="50000"/>
                  </a:schemeClr>
                </a:solidFill>
              </a:rPr>
              <a:t>use computers</a:t>
            </a:r>
            <a:endParaRPr lang="en-US" sz="1600" dirty="0">
              <a:solidFill>
                <a:schemeClr val="accent5">
                  <a:lumMod val="50000"/>
                </a:schemeClr>
              </a:solidFill>
            </a:endParaRPr>
          </a:p>
          <a:p>
            <a:pPr lvl="1">
              <a:defRPr/>
            </a:pPr>
            <a:endParaRPr lang="en-US" sz="1600" dirty="0"/>
          </a:p>
          <a:p>
            <a:pPr lvl="1">
              <a:defRPr/>
            </a:pPr>
            <a:endParaRPr lang="en-US" sz="1600" dirty="0"/>
          </a:p>
          <a:p>
            <a:pPr lvl="1">
              <a:defRPr/>
            </a:pPr>
            <a:endParaRPr lang="en-US" sz="1600" dirty="0"/>
          </a:p>
          <a:p>
            <a:pPr lvl="1">
              <a:defRPr/>
            </a:pPr>
            <a:endParaRPr lang="en-US" sz="1600" dirty="0"/>
          </a:p>
          <a:p>
            <a:pPr lvl="1">
              <a:defRPr/>
            </a:pPr>
            <a:endParaRPr lang="en-US" sz="1600" dirty="0"/>
          </a:p>
          <a:p>
            <a:pPr lvl="1">
              <a:defRPr/>
            </a:pPr>
            <a:endParaRPr lang="en-US" sz="1600" dirty="0"/>
          </a:p>
          <a:p>
            <a:pPr lvl="1">
              <a:defRPr/>
            </a:pPr>
            <a:endParaRPr lang="en-US" sz="1600" dirty="0"/>
          </a:p>
          <a:p>
            <a:pPr>
              <a:defRPr/>
            </a:pPr>
            <a:r>
              <a:rPr lang="en-US" sz="1600" dirty="0"/>
              <a:t>Find the distance cosine similarity between</a:t>
            </a:r>
          </a:p>
          <a:p>
            <a:pPr marL="457200" lvl="1" indent="0">
              <a:buNone/>
              <a:defRPr/>
            </a:pPr>
            <a:r>
              <a:rPr lang="en-US" sz="1400" dirty="0" smtClean="0"/>
              <a:t>||d1|| </a:t>
            </a:r>
            <a:r>
              <a:rPr lang="en-US" sz="1400" dirty="0"/>
              <a:t>= </a:t>
            </a:r>
            <a:r>
              <a:rPr lang="en-US" sz="1400" dirty="0" err="1"/>
              <a:t>sqrt</a:t>
            </a:r>
            <a:r>
              <a:rPr lang="en-US" sz="1400" dirty="0"/>
              <a:t>(1^2 + </a:t>
            </a:r>
            <a:r>
              <a:rPr lang="en-US" sz="1400" dirty="0" smtClean="0"/>
              <a:t>1^2</a:t>
            </a:r>
            <a:r>
              <a:rPr lang="en-US" sz="1400" dirty="0"/>
              <a:t>+ 1^2 + 1^2) = </a:t>
            </a:r>
            <a:r>
              <a:rPr lang="en-US" sz="1400" dirty="0" err="1"/>
              <a:t>sqrt</a:t>
            </a:r>
            <a:r>
              <a:rPr lang="en-US" sz="1400" dirty="0"/>
              <a:t>(4</a:t>
            </a:r>
            <a:r>
              <a:rPr lang="en-US" sz="1400" dirty="0" smtClean="0"/>
              <a:t>)</a:t>
            </a:r>
          </a:p>
          <a:p>
            <a:pPr marL="457200" lvl="1" indent="0">
              <a:buNone/>
              <a:defRPr/>
            </a:pPr>
            <a:r>
              <a:rPr lang="en-US" sz="1400" dirty="0" smtClean="0"/>
              <a:t>||d2|| </a:t>
            </a:r>
            <a:r>
              <a:rPr lang="en-US" sz="1400" dirty="0"/>
              <a:t>= </a:t>
            </a:r>
            <a:r>
              <a:rPr lang="en-US" sz="1400" dirty="0" err="1"/>
              <a:t>sqrt</a:t>
            </a:r>
            <a:r>
              <a:rPr lang="en-US" sz="1400" dirty="0"/>
              <a:t>(1^2 + </a:t>
            </a:r>
            <a:r>
              <a:rPr lang="en-US" sz="1400" dirty="0" smtClean="0"/>
              <a:t>1^2 </a:t>
            </a:r>
            <a:r>
              <a:rPr lang="en-US" sz="1400" dirty="0"/>
              <a:t>+ 1^2) = </a:t>
            </a:r>
            <a:r>
              <a:rPr lang="en-US" sz="1400" dirty="0" err="1"/>
              <a:t>sqrt</a:t>
            </a:r>
            <a:r>
              <a:rPr lang="en-US" sz="1400" dirty="0"/>
              <a:t>(3</a:t>
            </a:r>
            <a:r>
              <a:rPr lang="en-US" sz="1400" dirty="0" smtClean="0"/>
              <a:t>)</a:t>
            </a:r>
          </a:p>
          <a:p>
            <a:pPr marL="457200" lvl="1" indent="0">
              <a:buNone/>
              <a:defRPr/>
            </a:pPr>
            <a:r>
              <a:rPr lang="en-US" sz="1400" dirty="0" smtClean="0"/>
              <a:t>||d3|| = </a:t>
            </a:r>
            <a:r>
              <a:rPr lang="en-US" sz="1400" dirty="0" err="1" smtClean="0"/>
              <a:t>sqrt</a:t>
            </a:r>
            <a:r>
              <a:rPr lang="en-US" sz="1400" dirty="0" smtClean="0"/>
              <a:t>(1^2 + 2^2+ 1^2 + 1^2) = </a:t>
            </a:r>
            <a:r>
              <a:rPr lang="en-US" sz="1400" dirty="0" err="1" smtClean="0"/>
              <a:t>sqrt</a:t>
            </a:r>
            <a:r>
              <a:rPr lang="en-US" sz="1400" dirty="0" smtClean="0"/>
              <a:t>(7)</a:t>
            </a:r>
          </a:p>
          <a:p>
            <a:pPr lvl="1">
              <a:defRPr/>
            </a:pPr>
            <a:r>
              <a:rPr lang="en-US" sz="1400" dirty="0" smtClean="0"/>
              <a:t>D1 </a:t>
            </a:r>
            <a:r>
              <a:rPr lang="en-US" sz="1400" dirty="0"/>
              <a:t>and D2</a:t>
            </a:r>
          </a:p>
          <a:p>
            <a:pPr lvl="2">
              <a:defRPr/>
            </a:pPr>
            <a:r>
              <a:rPr lang="en-US" sz="1000" dirty="0" smtClean="0"/>
              <a:t>sim(d1,d2) = (1+1)/(</a:t>
            </a:r>
            <a:r>
              <a:rPr lang="en-US" sz="1000" dirty="0" err="1" smtClean="0"/>
              <a:t>sqrt</a:t>
            </a:r>
            <a:r>
              <a:rPr lang="en-US" sz="1000" dirty="0" smtClean="0"/>
              <a:t>(4)*</a:t>
            </a:r>
            <a:r>
              <a:rPr lang="en-US" sz="1000" dirty="0" err="1" smtClean="0"/>
              <a:t>sqrt</a:t>
            </a:r>
            <a:r>
              <a:rPr lang="en-US" sz="1000" dirty="0" smtClean="0"/>
              <a:t>(3))  = 2/</a:t>
            </a:r>
            <a:r>
              <a:rPr lang="en-US" sz="1000" dirty="0" err="1" smtClean="0"/>
              <a:t>sqrt</a:t>
            </a:r>
            <a:r>
              <a:rPr lang="en-US" sz="1000" dirty="0" smtClean="0"/>
              <a:t>(12)</a:t>
            </a:r>
            <a:endParaRPr lang="en-US" sz="1000" dirty="0"/>
          </a:p>
          <a:p>
            <a:pPr lvl="1">
              <a:defRPr/>
            </a:pPr>
            <a:r>
              <a:rPr lang="en-US" sz="1400" dirty="0"/>
              <a:t>D1 and </a:t>
            </a:r>
            <a:r>
              <a:rPr lang="en-US" sz="1400" dirty="0" smtClean="0"/>
              <a:t>D3</a:t>
            </a:r>
          </a:p>
          <a:p>
            <a:pPr lvl="2">
              <a:defRPr/>
            </a:pPr>
            <a:r>
              <a:rPr lang="en-US" sz="1000" dirty="0" smtClean="0"/>
              <a:t>sim(d1,d3) = 1/</a:t>
            </a:r>
            <a:r>
              <a:rPr lang="en-US" sz="1000" dirty="0">
                <a:solidFill>
                  <a:srgbClr val="000000"/>
                </a:solidFill>
                <a:ea typeface="+mn-ea"/>
                <a:cs typeface="+mn-cs"/>
              </a:rPr>
              <a:t>(</a:t>
            </a:r>
            <a:r>
              <a:rPr lang="en-US" sz="1000" dirty="0" err="1">
                <a:solidFill>
                  <a:srgbClr val="000000"/>
                </a:solidFill>
                <a:ea typeface="+mn-ea"/>
                <a:cs typeface="+mn-cs"/>
              </a:rPr>
              <a:t>sqrt</a:t>
            </a:r>
            <a:r>
              <a:rPr lang="en-US" sz="1000" dirty="0">
                <a:solidFill>
                  <a:srgbClr val="000000"/>
                </a:solidFill>
                <a:ea typeface="+mn-ea"/>
                <a:cs typeface="+mn-cs"/>
              </a:rPr>
              <a:t>(4)*</a:t>
            </a:r>
            <a:r>
              <a:rPr lang="en-US" sz="1000" dirty="0" err="1" smtClean="0">
                <a:solidFill>
                  <a:srgbClr val="000000"/>
                </a:solidFill>
                <a:ea typeface="+mn-ea"/>
                <a:cs typeface="+mn-cs"/>
              </a:rPr>
              <a:t>sqrt</a:t>
            </a:r>
            <a:r>
              <a:rPr lang="en-US" sz="1000" dirty="0" smtClean="0">
                <a:solidFill>
                  <a:srgbClr val="000000"/>
                </a:solidFill>
                <a:ea typeface="+mn-ea"/>
                <a:cs typeface="+mn-cs"/>
              </a:rPr>
              <a:t>(7)) = 1/</a:t>
            </a:r>
            <a:r>
              <a:rPr lang="en-US" sz="1000" dirty="0" err="1" smtClean="0">
                <a:solidFill>
                  <a:srgbClr val="000000"/>
                </a:solidFill>
                <a:ea typeface="+mn-ea"/>
                <a:cs typeface="+mn-cs"/>
              </a:rPr>
              <a:t>sqrt</a:t>
            </a:r>
            <a:r>
              <a:rPr lang="en-US" sz="1000" dirty="0" smtClean="0">
                <a:solidFill>
                  <a:srgbClr val="000000"/>
                </a:solidFill>
                <a:ea typeface="+mn-ea"/>
                <a:cs typeface="+mn-cs"/>
              </a:rPr>
              <a:t>(28)</a:t>
            </a:r>
            <a:endParaRPr lang="en-US" sz="1000" dirty="0"/>
          </a:p>
        </p:txBody>
      </p:sp>
      <p:sp>
        <p:nvSpPr>
          <p:cNvPr id="7168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7E6E5F4-A664-4FB9-913C-8D0D96C627D9}" type="slidenum">
              <a:rPr lang="en-US" altLang="en-US" sz="1200"/>
              <a:pPr/>
              <a:t>74</a:t>
            </a:fld>
            <a:endParaRPr lang="en-US" altLang="en-US" sz="1200"/>
          </a:p>
        </p:txBody>
      </p:sp>
      <p:graphicFrame>
        <p:nvGraphicFramePr>
          <p:cNvPr id="5" name="Table 4"/>
          <p:cNvGraphicFramePr>
            <a:graphicFrameLocks noGrp="1"/>
          </p:cNvGraphicFramePr>
          <p:nvPr>
            <p:extLst/>
          </p:nvPr>
        </p:nvGraphicFramePr>
        <p:xfrm>
          <a:off x="1066800" y="2667000"/>
          <a:ext cx="6126101" cy="1482724"/>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44830">
                  <a:extLst>
                    <a:ext uri="{9D8B030D-6E8A-4147-A177-3AD203B41FA5}">
                      <a16:colId xmlns:a16="http://schemas.microsoft.com/office/drawing/2014/main" val="20001"/>
                    </a:ext>
                  </a:extLst>
                </a:gridCol>
                <a:gridCol w="527368">
                  <a:extLst>
                    <a:ext uri="{9D8B030D-6E8A-4147-A177-3AD203B41FA5}">
                      <a16:colId xmlns:a16="http://schemas.microsoft.com/office/drawing/2014/main" val="20002"/>
                    </a:ext>
                  </a:extLst>
                </a:gridCol>
                <a:gridCol w="537464">
                  <a:extLst>
                    <a:ext uri="{9D8B030D-6E8A-4147-A177-3AD203B41FA5}">
                      <a16:colId xmlns:a16="http://schemas.microsoft.com/office/drawing/2014/main" val="20003"/>
                    </a:ext>
                  </a:extLst>
                </a:gridCol>
                <a:gridCol w="821055">
                  <a:extLst>
                    <a:ext uri="{9D8B030D-6E8A-4147-A177-3AD203B41FA5}">
                      <a16:colId xmlns:a16="http://schemas.microsoft.com/office/drawing/2014/main" val="20004"/>
                    </a:ext>
                  </a:extLst>
                </a:gridCol>
                <a:gridCol w="768668">
                  <a:extLst>
                    <a:ext uri="{9D8B030D-6E8A-4147-A177-3AD203B41FA5}">
                      <a16:colId xmlns:a16="http://schemas.microsoft.com/office/drawing/2014/main" val="20005"/>
                    </a:ext>
                  </a:extLst>
                </a:gridCol>
                <a:gridCol w="1186180">
                  <a:extLst>
                    <a:ext uri="{9D8B030D-6E8A-4147-A177-3AD203B41FA5}">
                      <a16:colId xmlns:a16="http://schemas.microsoft.com/office/drawing/2014/main" val="20006"/>
                    </a:ext>
                  </a:extLst>
                </a:gridCol>
                <a:gridCol w="651193">
                  <a:extLst>
                    <a:ext uri="{9D8B030D-6E8A-4147-A177-3AD203B41FA5}">
                      <a16:colId xmlns:a16="http://schemas.microsoft.com/office/drawing/2014/main" val="20007"/>
                    </a:ext>
                  </a:extLst>
                </a:gridCol>
                <a:gridCol w="555943">
                  <a:extLst>
                    <a:ext uri="{9D8B030D-6E8A-4147-A177-3AD203B41FA5}">
                      <a16:colId xmlns:a16="http://schemas.microsoft.com/office/drawing/2014/main" val="20008"/>
                    </a:ext>
                  </a:extLst>
                </a:gridCol>
              </a:tblGrid>
              <a:tr h="370681">
                <a:tc>
                  <a:txBody>
                    <a:bodyPr/>
                    <a:lstStyle/>
                    <a:p>
                      <a:endParaRPr lang="en-US" sz="1600" b="0" dirty="0"/>
                    </a:p>
                  </a:txBody>
                  <a:tcPr marT="45700" marB="45700"/>
                </a:tc>
                <a:tc>
                  <a:txBody>
                    <a:bodyPr/>
                    <a:lstStyle/>
                    <a:p>
                      <a:r>
                        <a:rPr lang="en-US" sz="1600" b="0" dirty="0" smtClean="0">
                          <a:solidFill>
                            <a:schemeClr val="tx1"/>
                          </a:solidFill>
                        </a:rPr>
                        <a:t>like</a:t>
                      </a:r>
                      <a:endParaRPr lang="en-US" sz="1600" b="0" dirty="0">
                        <a:solidFill>
                          <a:schemeClr val="tx1"/>
                        </a:solidFill>
                      </a:endParaRPr>
                    </a:p>
                  </a:txBody>
                  <a:tcPr marT="45700" marB="45700"/>
                </a:tc>
                <a:tc>
                  <a:txBody>
                    <a:bodyPr/>
                    <a:lstStyle/>
                    <a:p>
                      <a:r>
                        <a:rPr lang="en-US" sz="1600" b="0" dirty="0" smtClean="0">
                          <a:solidFill>
                            <a:schemeClr val="tx1"/>
                          </a:solidFill>
                        </a:rPr>
                        <a:t>eat</a:t>
                      </a:r>
                      <a:endParaRPr lang="en-US" sz="1600" b="0" dirty="0">
                        <a:solidFill>
                          <a:schemeClr val="tx1"/>
                        </a:solidFill>
                      </a:endParaRPr>
                    </a:p>
                  </a:txBody>
                  <a:tcPr marT="45700" marB="45700"/>
                </a:tc>
                <a:tc>
                  <a:txBody>
                    <a:bodyPr/>
                    <a:lstStyle/>
                    <a:p>
                      <a:r>
                        <a:rPr lang="en-US" sz="1600" b="0" dirty="0" smtClean="0">
                          <a:solidFill>
                            <a:schemeClr val="tx1"/>
                          </a:solidFill>
                        </a:rPr>
                        <a:t>red</a:t>
                      </a:r>
                      <a:endParaRPr lang="en-US" sz="1600" b="0" dirty="0">
                        <a:solidFill>
                          <a:schemeClr val="tx1"/>
                        </a:solidFill>
                      </a:endParaRPr>
                    </a:p>
                  </a:txBody>
                  <a:tcPr marT="45700" marB="45700"/>
                </a:tc>
                <a:tc>
                  <a:txBody>
                    <a:bodyPr/>
                    <a:lstStyle/>
                    <a:p>
                      <a:r>
                        <a:rPr lang="en-US" sz="1600" b="0" dirty="0" smtClean="0">
                          <a:solidFill>
                            <a:schemeClr val="tx1"/>
                          </a:solidFill>
                        </a:rPr>
                        <a:t>apples</a:t>
                      </a:r>
                      <a:endParaRPr lang="en-US" sz="1600" b="0" dirty="0">
                        <a:solidFill>
                          <a:schemeClr val="tx1"/>
                        </a:solidFill>
                      </a:endParaRPr>
                    </a:p>
                  </a:txBody>
                  <a:tcPr marT="45700" marB="45700"/>
                </a:tc>
                <a:tc>
                  <a:txBody>
                    <a:bodyPr/>
                    <a:lstStyle/>
                    <a:p>
                      <a:r>
                        <a:rPr lang="en-US" sz="1600" b="0" dirty="0" smtClean="0">
                          <a:solidFill>
                            <a:schemeClr val="tx1"/>
                          </a:solidFill>
                        </a:rPr>
                        <a:t>sweet</a:t>
                      </a:r>
                      <a:endParaRPr lang="en-US" sz="1600" b="0" dirty="0">
                        <a:solidFill>
                          <a:schemeClr val="tx1"/>
                        </a:solidFill>
                      </a:endParaRPr>
                    </a:p>
                  </a:txBody>
                  <a:tcPr marT="45700" marB="45700"/>
                </a:tc>
                <a:tc>
                  <a:txBody>
                    <a:bodyPr/>
                    <a:lstStyle/>
                    <a:p>
                      <a:r>
                        <a:rPr lang="en-US" sz="1600" b="0" dirty="0" smtClean="0">
                          <a:solidFill>
                            <a:schemeClr val="tx1"/>
                          </a:solidFill>
                        </a:rPr>
                        <a:t>computers</a:t>
                      </a:r>
                      <a:endParaRPr lang="en-US" sz="1600" b="0" dirty="0">
                        <a:solidFill>
                          <a:schemeClr val="tx1"/>
                        </a:solidFill>
                      </a:endParaRPr>
                    </a:p>
                  </a:txBody>
                  <a:tcPr marT="45700" marB="45700"/>
                </a:tc>
                <a:tc>
                  <a:txBody>
                    <a:bodyPr/>
                    <a:lstStyle/>
                    <a:p>
                      <a:r>
                        <a:rPr lang="en-US" sz="1600" b="0" dirty="0" smtClean="0">
                          <a:solidFill>
                            <a:schemeClr val="tx1"/>
                          </a:solidFill>
                        </a:rPr>
                        <a:t>easy</a:t>
                      </a:r>
                      <a:endParaRPr lang="en-US" sz="1600" b="0" dirty="0">
                        <a:solidFill>
                          <a:schemeClr val="tx1"/>
                        </a:solidFill>
                      </a:endParaRPr>
                    </a:p>
                  </a:txBody>
                  <a:tcPr marT="45700" marB="45700"/>
                </a:tc>
                <a:tc>
                  <a:txBody>
                    <a:bodyPr/>
                    <a:lstStyle/>
                    <a:p>
                      <a:r>
                        <a:rPr lang="en-US" sz="1600" b="0" dirty="0" smtClean="0">
                          <a:solidFill>
                            <a:schemeClr val="tx1"/>
                          </a:solidFill>
                        </a:rPr>
                        <a:t>use</a:t>
                      </a:r>
                      <a:endParaRPr lang="en-US" sz="1600" b="0" dirty="0">
                        <a:solidFill>
                          <a:schemeClr val="tx1"/>
                        </a:solidFill>
                      </a:endParaRPr>
                    </a:p>
                  </a:txBody>
                  <a:tcPr marT="45700" marB="45700"/>
                </a:tc>
                <a:extLst>
                  <a:ext uri="{0D108BD9-81ED-4DB2-BD59-A6C34878D82A}">
                    <a16:rowId xmlns:a16="http://schemas.microsoft.com/office/drawing/2014/main" val="10000"/>
                  </a:ext>
                </a:extLst>
              </a:tr>
              <a:tr h="370681">
                <a:tc>
                  <a:txBody>
                    <a:bodyPr/>
                    <a:lstStyle/>
                    <a:p>
                      <a:r>
                        <a:rPr lang="en-US" sz="1600" dirty="0"/>
                        <a:t>D1</a:t>
                      </a:r>
                    </a:p>
                  </a:txBody>
                  <a:tcPr marT="45700" marB="45700"/>
                </a:tc>
                <a:tc>
                  <a:txBody>
                    <a:bodyPr/>
                    <a:lstStyle/>
                    <a:p>
                      <a:pPr algn="ctr"/>
                      <a:r>
                        <a:rPr lang="en-US" sz="1600" dirty="0" smtClean="0"/>
                        <a:t>1</a:t>
                      </a:r>
                      <a:endParaRPr lang="en-US" sz="1600" dirty="0"/>
                    </a:p>
                  </a:txBody>
                  <a:tcPr marT="45700" marB="45700"/>
                </a:tc>
                <a:tc>
                  <a:txBody>
                    <a:bodyPr/>
                    <a:lstStyle/>
                    <a:p>
                      <a:pPr algn="ctr"/>
                      <a:r>
                        <a:rPr lang="en-US" sz="1600" dirty="0" smtClean="0"/>
                        <a:t>1</a:t>
                      </a:r>
                      <a:endParaRPr lang="en-US" sz="1600" dirty="0"/>
                    </a:p>
                  </a:txBody>
                  <a:tcPr marT="45700" marB="45700"/>
                </a:tc>
                <a:tc>
                  <a:txBody>
                    <a:bodyPr/>
                    <a:lstStyle/>
                    <a:p>
                      <a:pPr algn="ctr"/>
                      <a:r>
                        <a:rPr lang="en-US" sz="1600" dirty="0" smtClean="0"/>
                        <a:t>1</a:t>
                      </a:r>
                      <a:endParaRPr lang="en-US" sz="1600" dirty="0"/>
                    </a:p>
                  </a:txBody>
                  <a:tcPr marT="45700" marB="45700"/>
                </a:tc>
                <a:tc>
                  <a:txBody>
                    <a:bodyPr/>
                    <a:lstStyle/>
                    <a:p>
                      <a:pPr algn="ctr"/>
                      <a:r>
                        <a:rPr lang="en-US" sz="1600" dirty="0" smtClean="0"/>
                        <a:t>1</a:t>
                      </a:r>
                      <a:endParaRPr lang="en-US" sz="1600" dirty="0"/>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0</a:t>
                      </a:r>
                      <a:endParaRPr lang="en-US" sz="1600" dirty="0"/>
                    </a:p>
                  </a:txBody>
                  <a:tcPr marT="45700" marB="45700"/>
                </a:tc>
                <a:extLst>
                  <a:ext uri="{0D108BD9-81ED-4DB2-BD59-A6C34878D82A}">
                    <a16:rowId xmlns:a16="http://schemas.microsoft.com/office/drawing/2014/main" val="10001"/>
                  </a:ext>
                </a:extLst>
              </a:tr>
              <a:tr h="370681">
                <a:tc>
                  <a:txBody>
                    <a:bodyPr/>
                    <a:lstStyle/>
                    <a:p>
                      <a:r>
                        <a:rPr lang="en-US" sz="1600" dirty="0"/>
                        <a:t>D2</a:t>
                      </a:r>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1</a:t>
                      </a:r>
                      <a:endParaRPr lang="en-US" sz="1600" dirty="0"/>
                    </a:p>
                  </a:txBody>
                  <a:tcPr marT="45700" marB="45700"/>
                </a:tc>
                <a:tc>
                  <a:txBody>
                    <a:bodyPr/>
                    <a:lstStyle/>
                    <a:p>
                      <a:pPr algn="ctr"/>
                      <a:r>
                        <a:rPr lang="en-US" sz="1600" dirty="0" smtClean="0"/>
                        <a:t>1</a:t>
                      </a:r>
                      <a:endParaRPr lang="en-US" sz="1600" dirty="0"/>
                    </a:p>
                  </a:txBody>
                  <a:tcPr marT="45700" marB="45700"/>
                </a:tc>
                <a:tc>
                  <a:txBody>
                    <a:bodyPr/>
                    <a:lstStyle/>
                    <a:p>
                      <a:pPr algn="ctr"/>
                      <a:r>
                        <a:rPr lang="en-US" sz="1600" dirty="0" smtClean="0"/>
                        <a:t>1</a:t>
                      </a:r>
                      <a:endParaRPr lang="en-US" sz="1600" dirty="0"/>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0</a:t>
                      </a:r>
                      <a:endParaRPr lang="en-US" sz="1600" dirty="0"/>
                    </a:p>
                  </a:txBody>
                  <a:tcPr marT="45700" marB="45700"/>
                </a:tc>
                <a:extLst>
                  <a:ext uri="{0D108BD9-81ED-4DB2-BD59-A6C34878D82A}">
                    <a16:rowId xmlns:a16="http://schemas.microsoft.com/office/drawing/2014/main" val="10002"/>
                  </a:ext>
                </a:extLst>
              </a:tr>
              <a:tr h="370681">
                <a:tc>
                  <a:txBody>
                    <a:bodyPr/>
                    <a:lstStyle/>
                    <a:p>
                      <a:r>
                        <a:rPr lang="en-US" sz="1600" dirty="0"/>
                        <a:t>D3</a:t>
                      </a:r>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1</a:t>
                      </a:r>
                      <a:endParaRPr lang="en-US" sz="1600" dirty="0"/>
                    </a:p>
                  </a:txBody>
                  <a:tcPr marT="45700" marB="45700"/>
                </a:tc>
                <a:tc>
                  <a:txBody>
                    <a:bodyPr/>
                    <a:lstStyle/>
                    <a:p>
                      <a:pPr algn="ctr"/>
                      <a:r>
                        <a:rPr lang="en-US" sz="1600" dirty="0" smtClean="0"/>
                        <a:t>0</a:t>
                      </a:r>
                      <a:endParaRPr lang="en-US" sz="1600" dirty="0"/>
                    </a:p>
                  </a:txBody>
                  <a:tcPr marT="45700" marB="45700"/>
                </a:tc>
                <a:tc>
                  <a:txBody>
                    <a:bodyPr/>
                    <a:lstStyle/>
                    <a:p>
                      <a:pPr algn="ctr"/>
                      <a:r>
                        <a:rPr lang="en-US" sz="1600" dirty="0" smtClean="0"/>
                        <a:t>2</a:t>
                      </a:r>
                      <a:endParaRPr lang="en-US" sz="1600" dirty="0"/>
                    </a:p>
                  </a:txBody>
                  <a:tcPr marT="45700" marB="45700"/>
                </a:tc>
                <a:tc>
                  <a:txBody>
                    <a:bodyPr/>
                    <a:lstStyle/>
                    <a:p>
                      <a:pPr algn="ctr"/>
                      <a:r>
                        <a:rPr lang="en-US" sz="1600" dirty="0" smtClean="0"/>
                        <a:t>1</a:t>
                      </a:r>
                      <a:endParaRPr lang="en-US" sz="1600" dirty="0"/>
                    </a:p>
                  </a:txBody>
                  <a:tcPr marT="45700" marB="45700"/>
                </a:tc>
                <a:tc>
                  <a:txBody>
                    <a:bodyPr/>
                    <a:lstStyle/>
                    <a:p>
                      <a:pPr algn="ctr"/>
                      <a:r>
                        <a:rPr lang="en-US" sz="1600" dirty="0" smtClean="0"/>
                        <a:t>1</a:t>
                      </a:r>
                      <a:endParaRPr lang="en-US" sz="1600" dirty="0"/>
                    </a:p>
                  </a:txBody>
                  <a:tcPr marT="45700" marB="457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4450885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594C994-BDA0-4079-AEFA-900191EAAC48}" type="slidenum">
              <a:rPr lang="en-US" altLang="en-US" sz="1200"/>
              <a:pPr/>
              <a:t>75</a:t>
            </a:fld>
            <a:endParaRPr lang="en-US" altLang="en-US" sz="1200"/>
          </a:p>
        </p:txBody>
      </p:sp>
      <p:sp>
        <p:nvSpPr>
          <p:cNvPr id="72707" name="Rectangle 2"/>
          <p:cNvSpPr>
            <a:spLocks noGrp="1" noChangeArrowheads="1"/>
          </p:cNvSpPr>
          <p:nvPr>
            <p:ph type="title"/>
          </p:nvPr>
        </p:nvSpPr>
        <p:spPr>
          <a:xfrm>
            <a:off x="152400" y="152400"/>
            <a:ext cx="8839200" cy="914400"/>
          </a:xfrm>
          <a:noFill/>
        </p:spPr>
        <p:txBody>
          <a:bodyPr lIns="92075" tIns="46038" rIns="92075" bIns="46038" anchor="ctr"/>
          <a:lstStyle/>
          <a:p>
            <a:pPr eaLnBrk="1" hangingPunct="1"/>
            <a:r>
              <a:rPr lang="en-US" altLang="en-US" smtClean="0"/>
              <a:t>Chapter 2: Getting to Know Your Data</a:t>
            </a:r>
          </a:p>
        </p:txBody>
      </p:sp>
      <p:sp>
        <p:nvSpPr>
          <p:cNvPr id="72708" name="Rectangle 3"/>
          <p:cNvSpPr>
            <a:spLocks noGrp="1" noChangeArrowheads="1"/>
          </p:cNvSpPr>
          <p:nvPr>
            <p:ph type="body" idx="1"/>
          </p:nvPr>
        </p:nvSpPr>
        <p:spPr>
          <a:xfrm>
            <a:off x="381000" y="1447800"/>
            <a:ext cx="8382000" cy="4800600"/>
          </a:xfrm>
          <a:noFill/>
        </p:spPr>
        <p:txBody>
          <a:bodyPr lIns="92075" tIns="46038" rIns="92075" bIns="46038"/>
          <a:lstStyle/>
          <a:p>
            <a:pPr eaLnBrk="1" hangingPunct="1">
              <a:lnSpc>
                <a:spcPct val="200000"/>
              </a:lnSpc>
            </a:pPr>
            <a:r>
              <a:rPr lang="en-US" altLang="en-US" smtClean="0"/>
              <a:t>Data Objects and Attribute Types</a:t>
            </a:r>
          </a:p>
          <a:p>
            <a:pPr eaLnBrk="1" hangingPunct="1">
              <a:lnSpc>
                <a:spcPct val="200000"/>
              </a:lnSpc>
            </a:pPr>
            <a:r>
              <a:rPr lang="en-US" altLang="en-US" smtClean="0"/>
              <a:t>Basic Statistical Descriptions of Data</a:t>
            </a:r>
          </a:p>
          <a:p>
            <a:pPr eaLnBrk="1" hangingPunct="1">
              <a:lnSpc>
                <a:spcPct val="200000"/>
              </a:lnSpc>
            </a:pPr>
            <a:r>
              <a:rPr lang="en-US" altLang="en-US" smtClean="0"/>
              <a:t>Data Visualization</a:t>
            </a:r>
          </a:p>
          <a:p>
            <a:pPr eaLnBrk="1" hangingPunct="1">
              <a:lnSpc>
                <a:spcPct val="200000"/>
              </a:lnSpc>
            </a:pPr>
            <a:r>
              <a:rPr lang="en-US" altLang="en-US" smtClean="0"/>
              <a:t>Measuring Data Similarity and Dissimilarity</a:t>
            </a:r>
          </a:p>
          <a:p>
            <a:pPr eaLnBrk="1" hangingPunct="1">
              <a:lnSpc>
                <a:spcPct val="200000"/>
              </a:lnSpc>
            </a:pPr>
            <a:r>
              <a:rPr lang="en-US" altLang="en-US" smtClean="0"/>
              <a:t>Summary</a:t>
            </a:r>
          </a:p>
        </p:txBody>
      </p:sp>
      <p:sp>
        <p:nvSpPr>
          <p:cNvPr id="72709" name="AutoShape 4"/>
          <p:cNvSpPr>
            <a:spLocks noChangeArrowheads="1"/>
          </p:cNvSpPr>
          <p:nvPr/>
        </p:nvSpPr>
        <p:spPr bwMode="auto">
          <a:xfrm rot="9694931">
            <a:off x="2655888" y="5468938"/>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0" y="457200"/>
            <a:ext cx="9144000" cy="609600"/>
          </a:xfrm>
        </p:spPr>
        <p:txBody>
          <a:bodyPr/>
          <a:lstStyle/>
          <a:p>
            <a:pPr eaLnBrk="1" hangingPunct="1"/>
            <a:r>
              <a:rPr lang="en-US" altLang="en-US" sz="4000" smtClean="0"/>
              <a:t>Summary</a:t>
            </a:r>
          </a:p>
        </p:txBody>
      </p:sp>
      <p:sp>
        <p:nvSpPr>
          <p:cNvPr id="73731" name="Rectangle 3"/>
          <p:cNvSpPr>
            <a:spLocks noGrp="1" noChangeArrowheads="1"/>
          </p:cNvSpPr>
          <p:nvPr>
            <p:ph type="body" idx="1"/>
          </p:nvPr>
        </p:nvSpPr>
        <p:spPr>
          <a:xfrm>
            <a:off x="304800" y="1295400"/>
            <a:ext cx="8610600" cy="5103813"/>
          </a:xfrm>
        </p:spPr>
        <p:txBody>
          <a:bodyPr/>
          <a:lstStyle/>
          <a:p>
            <a:pPr eaLnBrk="1" hangingPunct="1">
              <a:lnSpc>
                <a:spcPct val="120000"/>
              </a:lnSpc>
            </a:pPr>
            <a:r>
              <a:rPr lang="en-US" altLang="en-US" sz="2000" smtClean="0"/>
              <a:t>Data attribute types: nominal, binary, ordinal, interval-scaled, ratio-scaled</a:t>
            </a:r>
          </a:p>
          <a:p>
            <a:pPr eaLnBrk="1" hangingPunct="1">
              <a:lnSpc>
                <a:spcPct val="120000"/>
              </a:lnSpc>
            </a:pPr>
            <a:r>
              <a:rPr lang="en-US" altLang="en-US" sz="2000" smtClean="0"/>
              <a:t>Many types of data sets, e.g., numerical, text, graph, Web, image.</a:t>
            </a:r>
          </a:p>
          <a:p>
            <a:pPr eaLnBrk="1" hangingPunct="1">
              <a:lnSpc>
                <a:spcPct val="120000"/>
              </a:lnSpc>
            </a:pPr>
            <a:r>
              <a:rPr lang="en-US" altLang="en-US" sz="2000" smtClean="0"/>
              <a:t>Gain insight into the data by:</a:t>
            </a:r>
          </a:p>
          <a:p>
            <a:pPr lvl="1" eaLnBrk="1" hangingPunct="1">
              <a:lnSpc>
                <a:spcPct val="120000"/>
              </a:lnSpc>
            </a:pPr>
            <a:r>
              <a:rPr lang="en-US" altLang="en-US" sz="2000" smtClean="0"/>
              <a:t>Basic statistical data description: central tendency, dispersion,  graphical displays</a:t>
            </a:r>
          </a:p>
          <a:p>
            <a:pPr lvl="1" eaLnBrk="1" hangingPunct="1">
              <a:lnSpc>
                <a:spcPct val="110000"/>
              </a:lnSpc>
            </a:pPr>
            <a:r>
              <a:rPr lang="en-US" altLang="en-US" sz="2000" smtClean="0"/>
              <a:t>Data visualization: map data onto graphical primitives</a:t>
            </a:r>
          </a:p>
          <a:p>
            <a:pPr lvl="1" eaLnBrk="1" hangingPunct="1">
              <a:lnSpc>
                <a:spcPct val="120000"/>
              </a:lnSpc>
            </a:pPr>
            <a:r>
              <a:rPr lang="en-US" altLang="en-US" sz="2000" smtClean="0"/>
              <a:t>Measure data similarity</a:t>
            </a:r>
          </a:p>
          <a:p>
            <a:pPr eaLnBrk="1" hangingPunct="1">
              <a:lnSpc>
                <a:spcPct val="120000"/>
              </a:lnSpc>
            </a:pPr>
            <a:r>
              <a:rPr lang="en-US" altLang="en-US" sz="2000" smtClean="0"/>
              <a:t>Above steps are the beginning of data preprocessing. </a:t>
            </a:r>
          </a:p>
          <a:p>
            <a:pPr eaLnBrk="1" hangingPunct="1">
              <a:lnSpc>
                <a:spcPct val="120000"/>
              </a:lnSpc>
            </a:pPr>
            <a:r>
              <a:rPr lang="en-US" altLang="en-US" sz="2000" smtClean="0"/>
              <a:t>Many methods have been developed but still an active area of research.</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smtClean="0"/>
              <a:t>References</a:t>
            </a:r>
          </a:p>
        </p:txBody>
      </p:sp>
      <p:sp>
        <p:nvSpPr>
          <p:cNvPr id="74755" name="Rectangle 3"/>
          <p:cNvSpPr>
            <a:spLocks noGrp="1" noChangeArrowheads="1"/>
          </p:cNvSpPr>
          <p:nvPr>
            <p:ph type="body" idx="1"/>
          </p:nvPr>
        </p:nvSpPr>
        <p:spPr>
          <a:xfrm>
            <a:off x="152400" y="1219200"/>
            <a:ext cx="8763000" cy="5334000"/>
          </a:xfrm>
        </p:spPr>
        <p:txBody>
          <a:bodyPr/>
          <a:lstStyle/>
          <a:p>
            <a:pPr marL="457200" indent="-457200" eaLnBrk="1" hangingPunct="1"/>
            <a:r>
              <a:rPr lang="en-US" altLang="en-US" sz="1800" smtClean="0"/>
              <a:t>W. Cleveland, Visualizing Data, Hobart Press, 1993</a:t>
            </a:r>
          </a:p>
          <a:p>
            <a:pPr marL="457200" indent="-457200" eaLnBrk="1" hangingPunct="1"/>
            <a:r>
              <a:rPr lang="en-US" altLang="en-US" sz="1800" smtClean="0">
                <a:solidFill>
                  <a:schemeClr val="hlink"/>
                </a:solidFill>
              </a:rPr>
              <a:t>T. Dasu and T. Johnson.  Exploratory Data Mining and Data Cleaning. John Wiley, 2003</a:t>
            </a:r>
          </a:p>
          <a:p>
            <a:pPr marL="457200" indent="-457200" eaLnBrk="1" hangingPunct="1"/>
            <a:r>
              <a:rPr lang="en-US" altLang="en-US" sz="1800" smtClean="0"/>
              <a:t>U. Fayyad, G. Grinstein, and A. Wierse. Information Visualization in Data Mining and Knowledge Discovery, Morgan Kaufmann, 2001</a:t>
            </a:r>
          </a:p>
          <a:p>
            <a:pPr marL="457200" indent="-457200" eaLnBrk="1" hangingPunct="1"/>
            <a:r>
              <a:rPr lang="en-US" altLang="en-US" sz="1800" smtClean="0">
                <a:solidFill>
                  <a:srgbClr val="FF0000"/>
                </a:solidFill>
              </a:rPr>
              <a:t>L. Kaufman and P. J. Rousseeuw. Finding Groups in Data: an Introduction to Cluster Analysis. John Wiley &amp; Sons, 1990</a:t>
            </a:r>
            <a:r>
              <a:rPr lang="en-US" altLang="en-US" sz="1800" smtClean="0"/>
              <a:t>.</a:t>
            </a:r>
            <a:endParaRPr lang="en-US" altLang="en-US" sz="1800" smtClean="0">
              <a:solidFill>
                <a:schemeClr val="hlink"/>
              </a:solidFill>
            </a:endParaRPr>
          </a:p>
          <a:p>
            <a:pPr marL="457200" indent="-457200" eaLnBrk="1" hangingPunct="1"/>
            <a:r>
              <a:rPr lang="en-US" altLang="en-US" sz="1800" smtClean="0"/>
              <a:t>H. V. Jagadish et al., Special Issue on Data Reduction Techniques.  Bulletin of the Tech. Committee on Data Eng., 20(4), Dec. 1997</a:t>
            </a:r>
          </a:p>
          <a:p>
            <a:pPr marL="457200" indent="-457200"/>
            <a:r>
              <a:rPr lang="en-US" altLang="en-US" sz="1800" smtClean="0"/>
              <a:t>D. A. Keim. Information visualization and visual data mining, IEEE trans. on Visualization and Computer Graphics, 8(1), 2002</a:t>
            </a:r>
          </a:p>
          <a:p>
            <a:pPr marL="457200" indent="-457200" eaLnBrk="1" hangingPunct="1"/>
            <a:r>
              <a:rPr lang="en-US" altLang="en-US" sz="1800" smtClean="0"/>
              <a:t>D. Pyle. Data Preparation for Data Mining. Morgan Kaufmann, 1999</a:t>
            </a:r>
          </a:p>
          <a:p>
            <a:pPr marL="457200" indent="-457200" eaLnBrk="1" hangingPunct="1"/>
            <a:r>
              <a:rPr lang="en-US" altLang="en-US" sz="1800" smtClean="0"/>
              <a:t>S.  Santini and R. Jain,” Similarity measures”, IEEE Trans. on Pattern Analysis and Machine Intelligence, 21(9), 1999</a:t>
            </a:r>
          </a:p>
          <a:p>
            <a:pPr marL="457200" indent="-457200" eaLnBrk="1" hangingPunct="1"/>
            <a:r>
              <a:rPr lang="en-US" altLang="en-US" sz="1800" smtClean="0">
                <a:solidFill>
                  <a:srgbClr val="FF0000"/>
                </a:solidFill>
              </a:rPr>
              <a:t>E. R. Tufte. The Visual Display of Quantitative Information, 2</a:t>
            </a:r>
            <a:r>
              <a:rPr lang="en-US" altLang="en-US" sz="1800" baseline="30000" smtClean="0">
                <a:solidFill>
                  <a:srgbClr val="FF0000"/>
                </a:solidFill>
              </a:rPr>
              <a:t>nd</a:t>
            </a:r>
            <a:r>
              <a:rPr lang="en-US" altLang="en-US" sz="1800" smtClean="0">
                <a:solidFill>
                  <a:srgbClr val="FF0000"/>
                </a:solidFill>
              </a:rPr>
              <a:t> ed., Graphics Press, 2001</a:t>
            </a:r>
          </a:p>
          <a:p>
            <a:pPr marL="457200" indent="-457200" eaLnBrk="1" hangingPunct="1"/>
            <a:r>
              <a:rPr lang="en-US" altLang="en-US" sz="1800" smtClean="0"/>
              <a:t>C. Yu et al., Visual data mining of multimedia data for social and behavioral studies, Information Visualization, 8(1), 2009 </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Discrete vs. Continuous Attributes </a:t>
            </a:r>
            <a:endParaRPr lang="en-US" dirty="0"/>
          </a:p>
        </p:txBody>
      </p:sp>
      <p:sp>
        <p:nvSpPr>
          <p:cNvPr id="3" name="Content Placeholder 2"/>
          <p:cNvSpPr>
            <a:spLocks noGrp="1"/>
          </p:cNvSpPr>
          <p:nvPr>
            <p:ph idx="1"/>
          </p:nvPr>
        </p:nvSpPr>
        <p:spPr/>
        <p:txBody>
          <a:bodyPr/>
          <a:lstStyle/>
          <a:p>
            <a:pPr eaLnBrk="1" hangingPunct="1">
              <a:lnSpc>
                <a:spcPct val="90000"/>
              </a:lnSpc>
            </a:pPr>
            <a:r>
              <a:rPr lang="en-US" altLang="en-US" sz="2400" b="1" dirty="0" smtClean="0"/>
              <a:t>Continuous</a:t>
            </a:r>
            <a:r>
              <a:rPr lang="en-US" altLang="en-US" sz="2400" dirty="0" smtClean="0"/>
              <a:t> </a:t>
            </a:r>
            <a:r>
              <a:rPr lang="en-US" altLang="en-US" sz="2400" b="1" dirty="0" smtClean="0"/>
              <a:t>Attribute</a:t>
            </a:r>
          </a:p>
          <a:p>
            <a:pPr lvl="1" eaLnBrk="1" hangingPunct="1">
              <a:lnSpc>
                <a:spcPct val="90000"/>
              </a:lnSpc>
            </a:pPr>
            <a:r>
              <a:rPr lang="en-US" altLang="en-US" sz="2400" dirty="0" smtClean="0"/>
              <a:t>Has real numbers as attribute values</a:t>
            </a:r>
          </a:p>
          <a:p>
            <a:pPr lvl="2" eaLnBrk="1" hangingPunct="1">
              <a:lnSpc>
                <a:spcPct val="90000"/>
              </a:lnSpc>
            </a:pPr>
            <a:r>
              <a:rPr lang="en-US" altLang="en-US" dirty="0" smtClean="0"/>
              <a:t>E.g., temperature, height, or weight</a:t>
            </a:r>
          </a:p>
          <a:p>
            <a:pPr lvl="1" eaLnBrk="1" hangingPunct="1">
              <a:lnSpc>
                <a:spcPct val="90000"/>
              </a:lnSpc>
            </a:pPr>
            <a:r>
              <a:rPr lang="en-US" altLang="en-US" sz="2400" dirty="0" smtClean="0"/>
              <a:t>Practically, real values can only be measured and represented using a finite number of digits</a:t>
            </a:r>
          </a:p>
          <a:p>
            <a:pPr lvl="1" eaLnBrk="1" hangingPunct="1">
              <a:lnSpc>
                <a:spcPct val="90000"/>
              </a:lnSpc>
            </a:pPr>
            <a:r>
              <a:rPr lang="en-US" altLang="en-US" sz="2400" dirty="0" smtClean="0"/>
              <a:t>Continuous attributes are typically represented as floating-point variables</a:t>
            </a:r>
          </a:p>
          <a:p>
            <a:endParaRPr lang="en-US" dirty="0"/>
          </a:p>
        </p:txBody>
      </p:sp>
      <p:sp>
        <p:nvSpPr>
          <p:cNvPr id="4" name="Slide Number Placeholder 3"/>
          <p:cNvSpPr>
            <a:spLocks noGrp="1"/>
          </p:cNvSpPr>
          <p:nvPr>
            <p:ph type="sldNum" sz="quarter" idx="10"/>
          </p:nvPr>
        </p:nvSpPr>
        <p:spPr/>
        <p:txBody>
          <a:bodyPr/>
          <a:lstStyle/>
          <a:p>
            <a:fld id="{CFABA0E3-C840-4BEE-8979-0E1E1A9384C8}" type="slidenum">
              <a:rPr lang="en-US" altLang="en-US" smtClean="0"/>
              <a:pPr/>
              <a:t>8</a:t>
            </a:fld>
            <a:endParaRPr lang="en-US" altLang="en-US"/>
          </a:p>
        </p:txBody>
      </p:sp>
    </p:spTree>
    <p:extLst>
      <p:ext uri="{BB962C8B-B14F-4D97-AF65-F5344CB8AC3E}">
        <p14:creationId xmlns:p14="http://schemas.microsoft.com/office/powerpoint/2010/main" val="183548053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2760043-9FDC-419A-A1AD-40A8B993F4F0}" type="slidenum">
              <a:rPr lang="en-US" altLang="en-US" sz="1200"/>
              <a:pPr/>
              <a:t>9</a:t>
            </a:fld>
            <a:endParaRPr lang="en-US" altLang="en-US" sz="1200"/>
          </a:p>
        </p:txBody>
      </p:sp>
      <p:sp>
        <p:nvSpPr>
          <p:cNvPr id="24579" name="Rectangle 2"/>
          <p:cNvSpPr>
            <a:spLocks noGrp="1" noChangeArrowheads="1"/>
          </p:cNvSpPr>
          <p:nvPr>
            <p:ph type="title"/>
          </p:nvPr>
        </p:nvSpPr>
        <p:spPr>
          <a:xfrm>
            <a:off x="152400" y="152400"/>
            <a:ext cx="8839200" cy="914400"/>
          </a:xfrm>
          <a:noFill/>
        </p:spPr>
        <p:txBody>
          <a:bodyPr lIns="92075" tIns="46038" rIns="92075" bIns="46038" anchor="ctr"/>
          <a:lstStyle/>
          <a:p>
            <a:pPr eaLnBrk="1" hangingPunct="1"/>
            <a:r>
              <a:rPr lang="en-US" altLang="en-US" smtClean="0"/>
              <a:t>Chapter 2: Getting to Know Your Data</a:t>
            </a:r>
          </a:p>
        </p:txBody>
      </p:sp>
      <p:sp>
        <p:nvSpPr>
          <p:cNvPr id="24580" name="Rectangle 3"/>
          <p:cNvSpPr>
            <a:spLocks noGrp="1" noChangeArrowheads="1"/>
          </p:cNvSpPr>
          <p:nvPr>
            <p:ph type="body" idx="1"/>
          </p:nvPr>
        </p:nvSpPr>
        <p:spPr>
          <a:xfrm>
            <a:off x="381000" y="1447800"/>
            <a:ext cx="8382000" cy="4800600"/>
          </a:xfrm>
          <a:noFill/>
        </p:spPr>
        <p:txBody>
          <a:bodyPr lIns="92075" tIns="46038" rIns="92075" bIns="46038"/>
          <a:lstStyle/>
          <a:p>
            <a:pPr eaLnBrk="1" hangingPunct="1">
              <a:lnSpc>
                <a:spcPct val="200000"/>
              </a:lnSpc>
            </a:pPr>
            <a:r>
              <a:rPr lang="en-US" altLang="en-US" smtClean="0"/>
              <a:t>Data Objects and Attribute Types</a:t>
            </a:r>
          </a:p>
          <a:p>
            <a:pPr eaLnBrk="1" hangingPunct="1">
              <a:lnSpc>
                <a:spcPct val="200000"/>
              </a:lnSpc>
            </a:pPr>
            <a:r>
              <a:rPr lang="en-US" altLang="en-US" smtClean="0"/>
              <a:t>Basic Statistical Descriptions of Data</a:t>
            </a:r>
          </a:p>
          <a:p>
            <a:pPr eaLnBrk="1" hangingPunct="1">
              <a:lnSpc>
                <a:spcPct val="200000"/>
              </a:lnSpc>
            </a:pPr>
            <a:r>
              <a:rPr lang="en-US" altLang="en-US" smtClean="0"/>
              <a:t>Data Visualization</a:t>
            </a:r>
          </a:p>
          <a:p>
            <a:pPr eaLnBrk="1" hangingPunct="1">
              <a:lnSpc>
                <a:spcPct val="200000"/>
              </a:lnSpc>
            </a:pPr>
            <a:r>
              <a:rPr lang="en-US" altLang="en-US" smtClean="0"/>
              <a:t>Measuring Data Similarity and Dissimilarity</a:t>
            </a:r>
          </a:p>
          <a:p>
            <a:pPr eaLnBrk="1" hangingPunct="1">
              <a:lnSpc>
                <a:spcPct val="200000"/>
              </a:lnSpc>
            </a:pPr>
            <a:r>
              <a:rPr lang="en-US" altLang="en-US" smtClean="0"/>
              <a:t>Summary</a:t>
            </a:r>
          </a:p>
        </p:txBody>
      </p:sp>
      <p:sp>
        <p:nvSpPr>
          <p:cNvPr id="24581" name="AutoShape 4"/>
          <p:cNvSpPr>
            <a:spLocks noChangeArrowheads="1"/>
          </p:cNvSpPr>
          <p:nvPr/>
        </p:nvSpPr>
        <p:spPr bwMode="auto">
          <a:xfrm rot="9694931">
            <a:off x="6781800" y="2590800"/>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Watermark</Template>
  <TotalTime>35639</TotalTime>
  <Words>5112</Words>
  <Application>Microsoft Office PowerPoint</Application>
  <PresentationFormat>On-screen Show (4:3)</PresentationFormat>
  <Paragraphs>1283</Paragraphs>
  <Slides>77</Slides>
  <Notes>47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6</vt:i4>
      </vt:variant>
      <vt:variant>
        <vt:lpstr>Slide Titles</vt:lpstr>
      </vt:variant>
      <vt:variant>
        <vt:i4>77</vt:i4>
      </vt:variant>
    </vt:vector>
  </HeadingPairs>
  <TitlesOfParts>
    <vt:vector size="94" baseType="lpstr">
      <vt:lpstr>Arial</vt:lpstr>
      <vt:lpstr>Arial Narrow</vt:lpstr>
      <vt:lpstr>Berlin Sans FB Demi</vt:lpstr>
      <vt:lpstr>Calibri</vt:lpstr>
      <vt:lpstr>Cambria Math</vt:lpstr>
      <vt:lpstr>Symbol</vt:lpstr>
      <vt:lpstr>Tahoma</vt:lpstr>
      <vt:lpstr>Times New Roman</vt:lpstr>
      <vt:lpstr>Times New Roman, serif</vt:lpstr>
      <vt:lpstr>Wingdings</vt:lpstr>
      <vt:lpstr>Blends</vt:lpstr>
      <vt:lpstr>Equation</vt:lpstr>
      <vt:lpstr>Chart</vt:lpstr>
      <vt:lpstr>SmartDraw</vt:lpstr>
      <vt:lpstr>Document</vt:lpstr>
      <vt:lpstr>Microsoft Equation 3.0</vt:lpstr>
      <vt:lpstr>Worksheet</vt:lpstr>
      <vt:lpstr>Data Mining  Know your Data</vt:lpstr>
      <vt:lpstr> Getting to Know Your Data</vt:lpstr>
      <vt:lpstr>Data Objects</vt:lpstr>
      <vt:lpstr>Attributes</vt:lpstr>
      <vt:lpstr>Attribute Types </vt:lpstr>
      <vt:lpstr>Numeric Attribute Types </vt:lpstr>
      <vt:lpstr>Discrete vs. Continuous Attributes </vt:lpstr>
      <vt:lpstr>Discrete vs. Continuous Attributes </vt:lpstr>
      <vt:lpstr>Chapter 2: Getting to Know Your Data</vt:lpstr>
      <vt:lpstr>Basic Statistical Descriptions of Data</vt:lpstr>
      <vt:lpstr>Measuring the Central Tendency</vt:lpstr>
      <vt:lpstr> Symmetric vs. Skewed Data</vt:lpstr>
      <vt:lpstr>Measuring the Dispersion of Data</vt:lpstr>
      <vt:lpstr> Boxplot Analysis</vt:lpstr>
      <vt:lpstr>Exercise 1</vt:lpstr>
      <vt:lpstr>Exercise 1 – Solution </vt:lpstr>
      <vt:lpstr>Exercise 2 </vt:lpstr>
      <vt:lpstr>Boxplot Analysis</vt:lpstr>
      <vt:lpstr>Lab Task 1</vt:lpstr>
      <vt:lpstr>Python Hint</vt:lpstr>
      <vt:lpstr>Variance and Standard Deviation</vt:lpstr>
      <vt:lpstr>Exercise 3: Find Variance and SD</vt:lpstr>
      <vt:lpstr>Visualization of Data Dispersion: 3-D Boxplots</vt:lpstr>
      <vt:lpstr>Properties of Normal Distribution Curve</vt:lpstr>
      <vt:lpstr>Lab Task2</vt:lpstr>
      <vt:lpstr>Graphic Displays of Basic Statistical Descriptions</vt:lpstr>
      <vt:lpstr>Histogram Analysis</vt:lpstr>
      <vt:lpstr>Exercise 4</vt:lpstr>
      <vt:lpstr>Exercise 4</vt:lpstr>
      <vt:lpstr>Histograms Often Tell More than Boxplots</vt:lpstr>
      <vt:lpstr>Lab work</vt:lpstr>
      <vt:lpstr>Scatter plot</vt:lpstr>
      <vt:lpstr>Positively and Negatively Correlated Data</vt:lpstr>
      <vt:lpstr> Uncorrelated Data</vt:lpstr>
      <vt:lpstr>Exercise 6</vt:lpstr>
      <vt:lpstr>Exercise 6</vt:lpstr>
      <vt:lpstr>Chapter 2: Getting to Know Your Data</vt:lpstr>
      <vt:lpstr>Data Visualization</vt:lpstr>
      <vt:lpstr>Pixel-Oriented Visualization Techniques</vt:lpstr>
      <vt:lpstr>Icon-Based Visualization Techniques</vt:lpstr>
      <vt:lpstr>Chernoff Faces</vt:lpstr>
      <vt:lpstr>Stick Figure</vt:lpstr>
      <vt:lpstr>Hierarchical Visualization Techniques</vt:lpstr>
      <vt:lpstr>Tree-Map</vt:lpstr>
      <vt:lpstr>Visualizing Complex Data and Relations</vt:lpstr>
      <vt:lpstr>Assignment 1</vt:lpstr>
      <vt:lpstr>Chapter 2: Getting to Know Your Data</vt:lpstr>
      <vt:lpstr>Similarity and Dissimilarity</vt:lpstr>
      <vt:lpstr>Data Matrix and Dissimilarity Matrix</vt:lpstr>
      <vt:lpstr>Dissimilarity Measure for Nominal Attributes</vt:lpstr>
      <vt:lpstr>Exercise 7</vt:lpstr>
      <vt:lpstr>Exercise 7</vt:lpstr>
      <vt:lpstr>Proximity Measure for Binary Attributes</vt:lpstr>
      <vt:lpstr>Dissimilarity between Binary Variables</vt:lpstr>
      <vt:lpstr>Dissimilarity between Binary Variables</vt:lpstr>
      <vt:lpstr>Exercise 8</vt:lpstr>
      <vt:lpstr>Exercise 8</vt:lpstr>
      <vt:lpstr>Distance on Numeric Data: Minkowski Distance</vt:lpstr>
      <vt:lpstr>Special Cases of Minkowski Distance</vt:lpstr>
      <vt:lpstr>Example: Minkowski Distance</vt:lpstr>
      <vt:lpstr>Exercise 9</vt:lpstr>
      <vt:lpstr>Exercise 9</vt:lpstr>
      <vt:lpstr>Ordinal Variables</vt:lpstr>
      <vt:lpstr>Exercise 10</vt:lpstr>
      <vt:lpstr>Exercise 10</vt:lpstr>
      <vt:lpstr>Attributes of Mixed Type</vt:lpstr>
      <vt:lpstr>Exercise 11</vt:lpstr>
      <vt:lpstr>Exercise 11</vt:lpstr>
      <vt:lpstr> Cosine Similarity</vt:lpstr>
      <vt:lpstr>Example: Calculating Cosine Similarity</vt:lpstr>
      <vt:lpstr>Example</vt:lpstr>
      <vt:lpstr>Exercise 12</vt:lpstr>
      <vt:lpstr>Exercise 12</vt:lpstr>
      <vt:lpstr>Exercise 12</vt:lpstr>
      <vt:lpstr>Chapter 2: Getting to Know Your Data</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Concepts and Techniques   — Chapter 2 —</dc:title>
  <dc:creator>Rabeeh Ayaz Abbasi</dc:creator>
  <cp:lastModifiedBy>Moiz Ghauri</cp:lastModifiedBy>
  <cp:revision>143</cp:revision>
  <cp:lastPrinted>2012-08-31T14:58:27Z</cp:lastPrinted>
  <dcterms:created xsi:type="dcterms:W3CDTF">2016-02-24T08:20:40Z</dcterms:created>
  <dcterms:modified xsi:type="dcterms:W3CDTF">2024-09-10T02:58:41Z</dcterms:modified>
</cp:coreProperties>
</file>